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Roboto"/>
      <p:regular r:id="rId37"/>
      <p:bold r:id="rId38"/>
      <p:italic r:id="rId39"/>
      <p:boldItalic r:id="rId40"/>
    </p:embeddedFont>
    <p:embeddedFont>
      <p:font typeface="Oswald"/>
      <p:regular r:id="rId41"/>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5.xml"/><Relationship Id="rId42" Type="http://schemas.openxmlformats.org/officeDocument/2006/relationships/font" Target="fonts/Oswald-bold.fntdata"/><Relationship Id="rId41" Type="http://schemas.openxmlformats.org/officeDocument/2006/relationships/font" Target="fonts/Oswald-regular.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oboto-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oboto-italic.fntdata"/><Relationship Id="rId16" Type="http://schemas.openxmlformats.org/officeDocument/2006/relationships/slide" Target="slides/slide11.xml"/><Relationship Id="rId38" Type="http://schemas.openxmlformats.org/officeDocument/2006/relationships/font" Target="fonts/Roboto-bold.fntdata"/><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png>
</file>

<file path=ppt/media/image11.jpg>
</file>

<file path=ppt/media/image12.jpg>
</file>

<file path=ppt/media/image13.jpg>
</file>

<file path=ppt/media/image14.png>
</file>

<file path=ppt/media/image15.png>
</file>

<file path=ppt/media/image16.png>
</file>

<file path=ppt/media/image17.png>
</file>

<file path=ppt/media/image18.jpg>
</file>

<file path=ppt/media/image19.jpg>
</file>

<file path=ppt/media/image2.jpg>
</file>

<file path=ppt/media/image20.png>
</file>

<file path=ppt/media/image21.png>
</file>

<file path=ppt/media/image22.png>
</file>

<file path=ppt/media/image23.png>
</file>

<file path=ppt/media/image24.jpg>
</file>

<file path=ppt/media/image25.png>
</file>

<file path=ppt/media/image26.png>
</file>

<file path=ppt/media/image27.jpg>
</file>

<file path=ppt/media/image28.png>
</file>

<file path=ppt/media/image29.png>
</file>

<file path=ppt/media/image3.png>
</file>

<file path=ppt/media/image30.jpg>
</file>

<file path=ppt/media/image31.jpg>
</file>

<file path=ppt/media/image32.png>
</file>

<file path=ppt/media/image33.png>
</file>

<file path=ppt/media/image34.png>
</file>

<file path=ppt/media/image35.jpg>
</file>

<file path=ppt/media/image36.png>
</file>

<file path=ppt/media/image37.png>
</file>

<file path=ppt/media/image38.jpg>
</file>

<file path=ppt/media/image39.jpg>
</file>

<file path=ppt/media/image4.png>
</file>

<file path=ppt/media/image40.jpg>
</file>

<file path=ppt/media/image41.png>
</file>

<file path=ppt/media/image42.jpg>
</file>

<file path=ppt/media/image43.jp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456b42ebc1_8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456b42ebc1_8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456b42eb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456b42eb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56b42ebc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56b42ebc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456b42ebc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456b42ebc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455a4243d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455a4243d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42f6c55b0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42f6c55b0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456b42ebc1_9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456b42ebc1_9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456b42ebc1_9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456b42ebc1_9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42f6c55b0b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42f6c55b0b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456b42ebc1_4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456b42ebc1_4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456b42ebc1_17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456b42ebc1_17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456b42ebc1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456b42ebc1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456b42ebc1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456b42ebc1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456b42ebc1_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456b42ebc1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456b42ebc1_4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456b42ebc1_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42f6c55b0b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42f6c55b0b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456b42ebc1_16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456b42ebc1_16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456b42ebc1_16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456b42ebc1_16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456b42ebc1_16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456b42ebc1_16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42ee719db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42ee719db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456b42ebc1_16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456b42ebc1_16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42ee719d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42ee719d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456b42ebc1_4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456b42ebc1_4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456e6ecde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456e6ecde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42ee719db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42ee719db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42ee719db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42ee719db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5585835a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5585835a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456b42ebc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456b42ebc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455a4243d3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455a4243d3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42f6c55b0b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42f6c55b0b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jp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jp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4.jp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jp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1.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2.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9.jpg"/><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5.jpg"/><Relationship Id="rId4" Type="http://schemas.openxmlformats.org/officeDocument/2006/relationships/image" Target="../media/image3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2.jpg"/><Relationship Id="rId4" Type="http://schemas.openxmlformats.org/officeDocument/2006/relationships/image" Target="../media/image3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3.jpg"/><Relationship Id="rId4" Type="http://schemas.openxmlformats.org/officeDocument/2006/relationships/image" Target="../media/image4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jpg"/><Relationship Id="rId4" Type="http://schemas.openxmlformats.org/officeDocument/2006/relationships/image" Target="../media/image9.png"/><Relationship Id="rId5"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40.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7.jp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jp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8.jp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559875"/>
            <a:ext cx="8520600" cy="104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u="sng">
                <a:solidFill>
                  <a:srgbClr val="FFFF00"/>
                </a:solidFill>
                <a:latin typeface="Courier New"/>
                <a:ea typeface="Courier New"/>
                <a:cs typeface="Courier New"/>
                <a:sym typeface="Courier New"/>
              </a:rPr>
              <a:t>E</a:t>
            </a:r>
            <a:r>
              <a:rPr b="1" lang="en" u="sng">
                <a:solidFill>
                  <a:srgbClr val="FF0000"/>
                </a:solidFill>
                <a:latin typeface="Courier New"/>
                <a:ea typeface="Courier New"/>
                <a:cs typeface="Courier New"/>
                <a:sym typeface="Courier New"/>
              </a:rPr>
              <a:t>3</a:t>
            </a:r>
            <a:endParaRPr b="1" u="sng">
              <a:solidFill>
                <a:srgbClr val="FF0000"/>
              </a:solidFill>
              <a:latin typeface="Courier New"/>
              <a:ea typeface="Courier New"/>
              <a:cs typeface="Courier New"/>
              <a:sym typeface="Courier New"/>
            </a:endParaRPr>
          </a:p>
        </p:txBody>
      </p:sp>
      <p:sp>
        <p:nvSpPr>
          <p:cNvPr id="55" name="Google Shape;55;p13"/>
          <p:cNvSpPr txBox="1"/>
          <p:nvPr>
            <p:ph idx="1" type="subTitle"/>
          </p:nvPr>
        </p:nvSpPr>
        <p:spPr>
          <a:xfrm>
            <a:off x="0" y="3520325"/>
            <a:ext cx="2557800" cy="43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Courier New"/>
                <a:ea typeface="Courier New"/>
                <a:cs typeface="Courier New"/>
                <a:sym typeface="Courier New"/>
              </a:rPr>
              <a:t>b</a:t>
            </a:r>
            <a:r>
              <a:rPr b="1" lang="en" sz="1800">
                <a:latin typeface="Courier New"/>
                <a:ea typeface="Courier New"/>
                <a:cs typeface="Courier New"/>
                <a:sym typeface="Courier New"/>
              </a:rPr>
              <a:t>y </a:t>
            </a:r>
            <a:r>
              <a:rPr b="1" lang="en" sz="1800">
                <a:solidFill>
                  <a:srgbClr val="FFFF00"/>
                </a:solidFill>
                <a:latin typeface="Courier New"/>
                <a:ea typeface="Courier New"/>
                <a:cs typeface="Courier New"/>
                <a:sym typeface="Courier New"/>
              </a:rPr>
              <a:t>Infinity</a:t>
            </a:r>
            <a:r>
              <a:rPr b="1" lang="en" sz="1800">
                <a:latin typeface="Courier New"/>
                <a:ea typeface="Courier New"/>
                <a:cs typeface="Courier New"/>
                <a:sym typeface="Courier New"/>
              </a:rPr>
              <a:t> </a:t>
            </a:r>
            <a:r>
              <a:rPr b="1" lang="en" sz="1800">
                <a:solidFill>
                  <a:srgbClr val="FF0000"/>
                </a:solidFill>
                <a:latin typeface="Courier New"/>
                <a:ea typeface="Courier New"/>
                <a:cs typeface="Courier New"/>
                <a:sym typeface="Courier New"/>
              </a:rPr>
              <a:t>Eight</a:t>
            </a:r>
            <a:endParaRPr b="1" sz="1800">
              <a:solidFill>
                <a:srgbClr val="FF0000"/>
              </a:solidFill>
              <a:latin typeface="Courier New"/>
              <a:ea typeface="Courier New"/>
              <a:cs typeface="Courier New"/>
              <a:sym typeface="Courier New"/>
            </a:endParaRPr>
          </a:p>
        </p:txBody>
      </p:sp>
      <p:pic>
        <p:nvPicPr>
          <p:cNvPr id="56" name="Google Shape;56;p13"/>
          <p:cNvPicPr preferRelativeResize="0"/>
          <p:nvPr/>
        </p:nvPicPr>
        <p:blipFill>
          <a:blip r:embed="rId3">
            <a:alphaModFix/>
          </a:blip>
          <a:stretch>
            <a:fillRect/>
          </a:stretch>
        </p:blipFill>
        <p:spPr>
          <a:xfrm>
            <a:off x="620125" y="3953225"/>
            <a:ext cx="1317543" cy="10458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4" name="Shape 124"/>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Battlefield 5</a:t>
            </a:r>
            <a:endParaRPr>
              <a:solidFill>
                <a:srgbClr val="000000"/>
              </a:solidFill>
            </a:endParaRPr>
          </a:p>
        </p:txBody>
      </p:sp>
      <p:sp>
        <p:nvSpPr>
          <p:cNvPr id="130" name="Google Shape;130;p23"/>
          <p:cNvSpPr txBox="1"/>
          <p:nvPr>
            <p:ph idx="1" type="body"/>
          </p:nvPr>
        </p:nvSpPr>
        <p:spPr>
          <a:xfrm>
            <a:off x="229625" y="1017725"/>
            <a:ext cx="4413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Developed</a:t>
            </a:r>
            <a:r>
              <a:rPr lang="en">
                <a:solidFill>
                  <a:srgbClr val="000000"/>
                </a:solidFill>
              </a:rPr>
              <a:t> by EA Dice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The next in the </a:t>
            </a:r>
            <a:r>
              <a:rPr lang="en">
                <a:solidFill>
                  <a:srgbClr val="000000"/>
                </a:solidFill>
              </a:rPr>
              <a:t>series</a:t>
            </a:r>
            <a:r>
              <a:rPr lang="en">
                <a:solidFill>
                  <a:srgbClr val="000000"/>
                </a:solidFill>
              </a:rPr>
              <a:t> of </a:t>
            </a:r>
            <a:br>
              <a:rPr lang="en">
                <a:solidFill>
                  <a:srgbClr val="000000"/>
                </a:solidFill>
              </a:rPr>
            </a:br>
            <a:r>
              <a:rPr lang="en">
                <a:solidFill>
                  <a:srgbClr val="000000"/>
                </a:solidFill>
              </a:rPr>
              <a:t>the popular franchise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Jumping on the </a:t>
            </a:r>
            <a:r>
              <a:rPr lang="en">
                <a:solidFill>
                  <a:srgbClr val="000000"/>
                </a:solidFill>
              </a:rPr>
              <a:t>bandwagon a </a:t>
            </a:r>
            <a:br>
              <a:rPr lang="en">
                <a:solidFill>
                  <a:srgbClr val="000000"/>
                </a:solidFill>
              </a:rPr>
            </a:br>
            <a:r>
              <a:rPr lang="en">
                <a:solidFill>
                  <a:srgbClr val="000000"/>
                </a:solidFill>
              </a:rPr>
              <a:t>battle royale mode has been </a:t>
            </a:r>
            <a:br>
              <a:rPr lang="en">
                <a:solidFill>
                  <a:srgbClr val="000000"/>
                </a:solidFill>
              </a:rPr>
            </a:br>
            <a:r>
              <a:rPr lang="en">
                <a:solidFill>
                  <a:srgbClr val="000000"/>
                </a:solidFill>
              </a:rPr>
              <a:t>Announced</a:t>
            </a:r>
            <a:endParaRPr>
              <a:solidFill>
                <a:srgbClr val="000000"/>
              </a:solidFill>
            </a:endParaRPr>
          </a:p>
          <a:p>
            <a:pPr indent="0" lvl="0" marL="457200" rtl="0" algn="l">
              <a:spcBef>
                <a:spcPts val="1600"/>
              </a:spcBef>
              <a:spcAft>
                <a:spcPts val="1600"/>
              </a:spcAft>
              <a:buNone/>
            </a:pPr>
            <a:r>
              <a:t/>
            </a:r>
            <a:endParaRPr>
              <a:solidFill>
                <a:srgbClr val="000000"/>
              </a:solidFill>
            </a:endParaRPr>
          </a:p>
        </p:txBody>
      </p:sp>
      <p:sp>
        <p:nvSpPr>
          <p:cNvPr id="131" name="Google Shape;131;p23"/>
          <p:cNvSpPr txBox="1"/>
          <p:nvPr/>
        </p:nvSpPr>
        <p:spPr>
          <a:xfrm>
            <a:off x="5579525" y="260425"/>
            <a:ext cx="3383400" cy="2772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lang="en" sz="1800"/>
              <a:t>Taking place in WW2 </a:t>
            </a:r>
            <a:endParaRPr sz="1800"/>
          </a:p>
          <a:p>
            <a:pPr indent="-342900" lvl="0" marL="457200" rtl="0" algn="l">
              <a:lnSpc>
                <a:spcPct val="115000"/>
              </a:lnSpc>
              <a:spcBef>
                <a:spcPts val="0"/>
              </a:spcBef>
              <a:spcAft>
                <a:spcPts val="0"/>
              </a:spcAft>
              <a:buClr>
                <a:srgbClr val="000000"/>
              </a:buClr>
              <a:buSzPts val="1800"/>
              <a:buChar char="●"/>
            </a:pPr>
            <a:r>
              <a:rPr lang="en" sz="1800"/>
              <a:t>The announcement stated it will feature "core pillars of destruction, team play, and vehicles," and will be"unlike anything you’ve played before."</a:t>
            </a:r>
            <a:endParaRPr/>
          </a:p>
        </p:txBody>
      </p:sp>
      <p:pic>
        <p:nvPicPr>
          <p:cNvPr id="132" name="Google Shape;132;p23"/>
          <p:cNvPicPr preferRelativeResize="0"/>
          <p:nvPr/>
        </p:nvPicPr>
        <p:blipFill>
          <a:blip r:embed="rId4">
            <a:alphaModFix/>
          </a:blip>
          <a:stretch>
            <a:fillRect/>
          </a:stretch>
        </p:blipFill>
        <p:spPr>
          <a:xfrm>
            <a:off x="0" y="3679450"/>
            <a:ext cx="1464050" cy="1464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36" name="Shape 136"/>
        <p:cNvGrpSpPr/>
        <p:nvPr/>
      </p:nvGrpSpPr>
      <p:grpSpPr>
        <a:xfrm>
          <a:off x="0" y="0"/>
          <a:ext cx="0" cy="0"/>
          <a:chOff x="0" y="0"/>
          <a:chExt cx="0" cy="0"/>
        </a:xfrm>
      </p:grpSpPr>
      <p:sp>
        <p:nvSpPr>
          <p:cNvPr id="137" name="Google Shape;137;p24"/>
          <p:cNvSpPr txBox="1"/>
          <p:nvPr>
            <p:ph type="title"/>
          </p:nvPr>
        </p:nvSpPr>
        <p:spPr>
          <a:xfrm>
            <a:off x="129325" y="2352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Unravel 2</a:t>
            </a:r>
            <a:endParaRPr>
              <a:solidFill>
                <a:srgbClr val="000000"/>
              </a:solidFill>
            </a:endParaRPr>
          </a:p>
        </p:txBody>
      </p:sp>
      <p:sp>
        <p:nvSpPr>
          <p:cNvPr id="138" name="Google Shape;138;p24"/>
          <p:cNvSpPr txBox="1"/>
          <p:nvPr>
            <p:ph idx="1" type="body"/>
          </p:nvPr>
        </p:nvSpPr>
        <p:spPr>
          <a:xfrm>
            <a:off x="266125" y="871800"/>
            <a:ext cx="3609600" cy="2772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85200C"/>
              </a:buClr>
              <a:buSzPts val="1800"/>
              <a:buChar char="●"/>
            </a:pPr>
            <a:r>
              <a:rPr lang="en">
                <a:solidFill>
                  <a:srgbClr val="85200C"/>
                </a:solidFill>
              </a:rPr>
              <a:t>Developed</a:t>
            </a:r>
            <a:r>
              <a:rPr lang="en">
                <a:solidFill>
                  <a:srgbClr val="85200C"/>
                </a:solidFill>
              </a:rPr>
              <a:t> by ColdWood Interactive</a:t>
            </a:r>
            <a:endParaRPr>
              <a:solidFill>
                <a:srgbClr val="85200C"/>
              </a:solidFill>
            </a:endParaRPr>
          </a:p>
          <a:p>
            <a:pPr indent="-342900" lvl="0" marL="457200" rtl="0" algn="l">
              <a:spcBef>
                <a:spcPts val="0"/>
              </a:spcBef>
              <a:spcAft>
                <a:spcPts val="0"/>
              </a:spcAft>
              <a:buClr>
                <a:srgbClr val="85200C"/>
              </a:buClr>
              <a:buSzPts val="1800"/>
              <a:buChar char="●"/>
            </a:pPr>
            <a:r>
              <a:rPr lang="en">
                <a:solidFill>
                  <a:srgbClr val="85200C"/>
                </a:solidFill>
              </a:rPr>
              <a:t>The </a:t>
            </a:r>
            <a:r>
              <a:rPr lang="en">
                <a:solidFill>
                  <a:srgbClr val="85200C"/>
                </a:solidFill>
              </a:rPr>
              <a:t>sequel</a:t>
            </a:r>
            <a:r>
              <a:rPr lang="en">
                <a:solidFill>
                  <a:srgbClr val="85200C"/>
                </a:solidFill>
              </a:rPr>
              <a:t> for the </a:t>
            </a:r>
            <a:r>
              <a:rPr lang="en">
                <a:solidFill>
                  <a:srgbClr val="85200C"/>
                </a:solidFill>
              </a:rPr>
              <a:t>original</a:t>
            </a:r>
            <a:r>
              <a:rPr lang="en">
                <a:solidFill>
                  <a:srgbClr val="85200C"/>
                </a:solidFill>
              </a:rPr>
              <a:t> puzzle platformer </a:t>
            </a:r>
            <a:endParaRPr>
              <a:solidFill>
                <a:srgbClr val="85200C"/>
              </a:solidFill>
            </a:endParaRPr>
          </a:p>
          <a:p>
            <a:pPr indent="0" lvl="0" marL="457200" rtl="0" algn="l">
              <a:spcBef>
                <a:spcPts val="1600"/>
              </a:spcBef>
              <a:spcAft>
                <a:spcPts val="1600"/>
              </a:spcAft>
              <a:buNone/>
            </a:pPr>
            <a:r>
              <a:t/>
            </a:r>
            <a:endParaRPr>
              <a:solidFill>
                <a:srgbClr val="000000"/>
              </a:solidFill>
            </a:endParaRPr>
          </a:p>
        </p:txBody>
      </p:sp>
      <p:sp>
        <p:nvSpPr>
          <p:cNvPr id="139" name="Google Shape;139;p24"/>
          <p:cNvSpPr txBox="1"/>
          <p:nvPr/>
        </p:nvSpPr>
        <p:spPr>
          <a:xfrm>
            <a:off x="3087800" y="3257225"/>
            <a:ext cx="5825700" cy="2106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73763"/>
              </a:buClr>
              <a:buSzPts val="1800"/>
              <a:buChar char="●"/>
            </a:pPr>
            <a:r>
              <a:rPr lang="en" sz="1800">
                <a:solidFill>
                  <a:srgbClr val="6FA8DC"/>
                </a:solidFill>
              </a:rPr>
              <a:t>“Play as a pair of Yarnys – small beings made of yarn and connected by a single thread – in local co-op or as a single player. Run, jump and swing through platforming puzzles, foster friendship, and shed light on a world covered in shadow.”</a:t>
            </a:r>
            <a:r>
              <a:rPr lang="en" sz="1800">
                <a:solidFill>
                  <a:srgbClr val="073763"/>
                </a:solidFill>
              </a:rPr>
              <a:t> </a:t>
            </a:r>
            <a:endParaRPr>
              <a:solidFill>
                <a:srgbClr val="073763"/>
              </a:solidFill>
            </a:endParaRPr>
          </a:p>
        </p:txBody>
      </p:sp>
      <p:pic>
        <p:nvPicPr>
          <p:cNvPr id="140" name="Google Shape;140;p24"/>
          <p:cNvPicPr preferRelativeResize="0"/>
          <p:nvPr/>
        </p:nvPicPr>
        <p:blipFill>
          <a:blip r:embed="rId4">
            <a:alphaModFix/>
          </a:blip>
          <a:stretch>
            <a:fillRect/>
          </a:stretch>
        </p:blipFill>
        <p:spPr>
          <a:xfrm>
            <a:off x="0" y="3644100"/>
            <a:ext cx="1499400" cy="1499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44" name="Shape 144"/>
        <p:cNvGrpSpPr/>
        <p:nvPr/>
      </p:nvGrpSpPr>
      <p:grpSpPr>
        <a:xfrm>
          <a:off x="0" y="0"/>
          <a:ext cx="0" cy="0"/>
          <a:chOff x="0" y="0"/>
          <a:chExt cx="0" cy="0"/>
        </a:xfrm>
      </p:grpSpPr>
      <p:sp>
        <p:nvSpPr>
          <p:cNvPr id="145" name="Google Shape;145;p25"/>
          <p:cNvSpPr txBox="1"/>
          <p:nvPr>
            <p:ph type="title"/>
          </p:nvPr>
        </p:nvSpPr>
        <p:spPr>
          <a:xfrm>
            <a:off x="184025" y="308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Sea of solitude</a:t>
            </a:r>
            <a:endParaRPr>
              <a:solidFill>
                <a:srgbClr val="000000"/>
              </a:solidFill>
            </a:endParaRPr>
          </a:p>
        </p:txBody>
      </p:sp>
      <p:sp>
        <p:nvSpPr>
          <p:cNvPr id="146" name="Google Shape;146;p25"/>
          <p:cNvSpPr txBox="1"/>
          <p:nvPr>
            <p:ph idx="1" type="body"/>
          </p:nvPr>
        </p:nvSpPr>
        <p:spPr>
          <a:xfrm>
            <a:off x="328325" y="793650"/>
            <a:ext cx="8572500" cy="3857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Developed by Jo-Mei Games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Sea of Solitude is an upcoming adventure video game developed by Jo-Mei Games and published by Electronic Arts. The player controls a young woman named Kay as she explores an abandoned, submerged city and its creature in order to reveal why Kay herself has turned into a monster. </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A stunning indie </a:t>
            </a:r>
            <a:r>
              <a:rPr lang="en">
                <a:solidFill>
                  <a:srgbClr val="000000"/>
                </a:solidFill>
              </a:rPr>
              <a:t>adventure</a:t>
            </a:r>
            <a:r>
              <a:rPr lang="en">
                <a:solidFill>
                  <a:srgbClr val="000000"/>
                </a:solidFill>
              </a:rPr>
              <a:t> game in a city based on Berlin, Germany</a:t>
            </a:r>
            <a:endParaRPr>
              <a:solidFill>
                <a:srgbClr val="000000"/>
              </a:solidFill>
            </a:endParaRPr>
          </a:p>
        </p:txBody>
      </p:sp>
      <p:sp>
        <p:nvSpPr>
          <p:cNvPr id="147" name="Google Shape;147;p25"/>
          <p:cNvSpPr/>
          <p:nvPr/>
        </p:nvSpPr>
        <p:spPr>
          <a:xfrm>
            <a:off x="72950" y="63850"/>
            <a:ext cx="702300" cy="191400"/>
          </a:xfrm>
          <a:prstGeom prst="rect">
            <a:avLst/>
          </a:prstGeom>
          <a:solidFill>
            <a:srgbClr val="9FC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8" name="Google Shape;148;p25"/>
          <p:cNvPicPr preferRelativeResize="0"/>
          <p:nvPr/>
        </p:nvPicPr>
        <p:blipFill>
          <a:blip r:embed="rId4">
            <a:alphaModFix/>
          </a:blip>
          <a:stretch>
            <a:fillRect/>
          </a:stretch>
        </p:blipFill>
        <p:spPr>
          <a:xfrm>
            <a:off x="0" y="3144975"/>
            <a:ext cx="1998525" cy="1998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52" name="Shape 152"/>
        <p:cNvGrpSpPr/>
        <p:nvPr/>
      </p:nvGrpSpPr>
      <p:grpSpPr>
        <a:xfrm>
          <a:off x="0" y="0"/>
          <a:ext cx="0" cy="0"/>
          <a:chOff x="0" y="0"/>
          <a:chExt cx="0" cy="0"/>
        </a:xfrm>
      </p:grpSpPr>
      <p:sp>
        <p:nvSpPr>
          <p:cNvPr id="153" name="Google Shape;153;p26"/>
          <p:cNvSpPr txBox="1"/>
          <p:nvPr>
            <p:ph type="title"/>
          </p:nvPr>
        </p:nvSpPr>
        <p:spPr>
          <a:xfrm>
            <a:off x="4986325" y="197025"/>
            <a:ext cx="3817200" cy="49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latin typeface="Roboto"/>
                <a:ea typeface="Roboto"/>
                <a:cs typeface="Roboto"/>
                <a:sym typeface="Roboto"/>
              </a:rPr>
              <a:t>Anthem</a:t>
            </a:r>
            <a:endParaRPr>
              <a:solidFill>
                <a:srgbClr val="000000"/>
              </a:solidFill>
              <a:latin typeface="Roboto"/>
              <a:ea typeface="Roboto"/>
              <a:cs typeface="Roboto"/>
              <a:sym typeface="Roboto"/>
            </a:endParaRPr>
          </a:p>
        </p:txBody>
      </p:sp>
      <p:sp>
        <p:nvSpPr>
          <p:cNvPr id="154" name="Google Shape;154;p26"/>
          <p:cNvSpPr txBox="1"/>
          <p:nvPr>
            <p:ph idx="1" type="body"/>
          </p:nvPr>
        </p:nvSpPr>
        <p:spPr>
          <a:xfrm>
            <a:off x="5100725" y="725125"/>
            <a:ext cx="4043400" cy="4418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solidFill>
                  <a:srgbClr val="222222"/>
                </a:solidFill>
                <a:highlight>
                  <a:srgbClr val="FFFFFF"/>
                </a:highlight>
                <a:latin typeface="Roboto"/>
                <a:ea typeface="Roboto"/>
                <a:cs typeface="Roboto"/>
                <a:sym typeface="Roboto"/>
              </a:rPr>
              <a:t>being developed by BioWare and published by Electronic Arts.</a:t>
            </a:r>
            <a:endParaRPr sz="1600">
              <a:solidFill>
                <a:srgbClr val="000000"/>
              </a:solidFill>
              <a:latin typeface="Roboto"/>
              <a:ea typeface="Roboto"/>
              <a:cs typeface="Roboto"/>
              <a:sym typeface="Roboto"/>
            </a:endParaRPr>
          </a:p>
          <a:p>
            <a:pPr indent="0" lvl="0" marL="0" rtl="0" algn="l">
              <a:lnSpc>
                <a:spcPct val="100000"/>
              </a:lnSpc>
              <a:spcBef>
                <a:spcPts val="1600"/>
              </a:spcBef>
              <a:spcAft>
                <a:spcPts val="0"/>
              </a:spcAft>
              <a:buNone/>
            </a:pPr>
            <a:r>
              <a:rPr lang="en" sz="1600">
                <a:solidFill>
                  <a:srgbClr val="000000"/>
                </a:solidFill>
                <a:latin typeface="Roboto"/>
                <a:ea typeface="Roboto"/>
                <a:cs typeface="Roboto"/>
                <a:sym typeface="Roboto"/>
              </a:rPr>
              <a:t>Release: March 2019</a:t>
            </a:r>
            <a:endParaRPr sz="1600">
              <a:solidFill>
                <a:srgbClr val="000000"/>
              </a:solidFill>
              <a:latin typeface="Roboto"/>
              <a:ea typeface="Roboto"/>
              <a:cs typeface="Roboto"/>
              <a:sym typeface="Roboto"/>
            </a:endParaRPr>
          </a:p>
          <a:p>
            <a:pPr indent="0" lvl="0" marL="0" rtl="0" algn="l">
              <a:lnSpc>
                <a:spcPct val="100000"/>
              </a:lnSpc>
              <a:spcBef>
                <a:spcPts val="1600"/>
              </a:spcBef>
              <a:spcAft>
                <a:spcPts val="0"/>
              </a:spcAft>
              <a:buNone/>
            </a:pPr>
            <a:r>
              <a:rPr lang="en" sz="1600">
                <a:solidFill>
                  <a:srgbClr val="000000"/>
                </a:solidFill>
                <a:latin typeface="Roboto"/>
                <a:ea typeface="Roboto"/>
                <a:cs typeface="Roboto"/>
                <a:sym typeface="Roboto"/>
              </a:rPr>
              <a:t>Genre: shared-world action RPG</a:t>
            </a:r>
            <a:endParaRPr sz="1600">
              <a:solidFill>
                <a:srgbClr val="000000"/>
              </a:solidFill>
              <a:latin typeface="Roboto"/>
              <a:ea typeface="Roboto"/>
              <a:cs typeface="Roboto"/>
              <a:sym typeface="Roboto"/>
            </a:endParaRPr>
          </a:p>
          <a:p>
            <a:pPr indent="0" lvl="0" marL="0" rtl="0" algn="l">
              <a:lnSpc>
                <a:spcPct val="100000"/>
              </a:lnSpc>
              <a:spcBef>
                <a:spcPts val="1600"/>
              </a:spcBef>
              <a:spcAft>
                <a:spcPts val="0"/>
              </a:spcAft>
              <a:buNone/>
            </a:pPr>
            <a:r>
              <a:rPr lang="en" sz="1600">
                <a:solidFill>
                  <a:srgbClr val="000000"/>
                </a:solidFill>
                <a:latin typeface="Roboto"/>
                <a:ea typeface="Roboto"/>
                <a:cs typeface="Roboto"/>
                <a:sym typeface="Roboto"/>
              </a:rPr>
              <a:t>EA is describing it as:</a:t>
            </a:r>
            <a:endParaRPr sz="1600">
              <a:solidFill>
                <a:srgbClr val="000000"/>
              </a:solidFill>
              <a:latin typeface="Roboto"/>
              <a:ea typeface="Roboto"/>
              <a:cs typeface="Roboto"/>
              <a:sym typeface="Roboto"/>
            </a:endParaRPr>
          </a:p>
          <a:p>
            <a:pPr indent="0" lvl="0" marL="0" rtl="0" algn="l">
              <a:lnSpc>
                <a:spcPct val="100000"/>
              </a:lnSpc>
              <a:spcBef>
                <a:spcPts val="1600"/>
              </a:spcBef>
              <a:spcAft>
                <a:spcPts val="0"/>
              </a:spcAft>
              <a:buNone/>
            </a:pPr>
            <a:r>
              <a:rPr lang="en" sz="1600">
                <a:solidFill>
                  <a:srgbClr val="000000"/>
                </a:solidFill>
                <a:latin typeface="Roboto"/>
                <a:ea typeface="Roboto"/>
                <a:cs typeface="Roboto"/>
                <a:sym typeface="Roboto"/>
              </a:rPr>
              <a:t>“</a:t>
            </a:r>
            <a:r>
              <a:rPr lang="en" sz="1600">
                <a:solidFill>
                  <a:srgbClr val="000000"/>
                </a:solidFill>
                <a:latin typeface="Roboto"/>
                <a:ea typeface="Roboto"/>
                <a:cs typeface="Roboto"/>
                <a:sym typeface="Roboto"/>
              </a:rPr>
              <a:t>shared-world action RPG</a:t>
            </a:r>
            <a:r>
              <a:rPr lang="en" sz="1600">
                <a:solidFill>
                  <a:srgbClr val="000000"/>
                </a:solidFill>
                <a:latin typeface="Roboto"/>
                <a:ea typeface="Roboto"/>
                <a:cs typeface="Roboto"/>
                <a:sym typeface="Roboto"/>
              </a:rPr>
              <a:t> Freelancers challenge the wilds past the wall, exploring a vast world filled with savage beasts and ruthless marauders, but also teeming with amazing technology and forgotten treasures”</a:t>
            </a:r>
            <a:endParaRPr sz="1600">
              <a:solidFill>
                <a:srgbClr val="000000"/>
              </a:solidFill>
              <a:latin typeface="Roboto"/>
              <a:ea typeface="Roboto"/>
              <a:cs typeface="Roboto"/>
              <a:sym typeface="Roboto"/>
            </a:endParaRPr>
          </a:p>
          <a:p>
            <a:pPr indent="0" lvl="0" marL="0" rtl="0" algn="l">
              <a:lnSpc>
                <a:spcPct val="100000"/>
              </a:lnSpc>
              <a:spcBef>
                <a:spcPts val="1600"/>
              </a:spcBef>
              <a:spcAft>
                <a:spcPts val="0"/>
              </a:spcAft>
              <a:buNone/>
            </a:pPr>
            <a:r>
              <a:t/>
            </a:r>
            <a:endParaRPr>
              <a:solidFill>
                <a:srgbClr val="000000"/>
              </a:solidFill>
            </a:endParaRPr>
          </a:p>
          <a:p>
            <a:pPr indent="0" lvl="0" marL="0" rtl="0" algn="l">
              <a:spcBef>
                <a:spcPts val="1600"/>
              </a:spcBef>
              <a:spcAft>
                <a:spcPts val="1600"/>
              </a:spcAft>
              <a:buNone/>
            </a:pPr>
            <a:r>
              <a:t/>
            </a:r>
            <a:endParaRPr>
              <a:solidFill>
                <a:srgbClr val="000000"/>
              </a:solidFill>
            </a:endParaRPr>
          </a:p>
        </p:txBody>
      </p:sp>
      <p:pic>
        <p:nvPicPr>
          <p:cNvPr id="155" name="Google Shape;155;p26"/>
          <p:cNvPicPr preferRelativeResize="0"/>
          <p:nvPr/>
        </p:nvPicPr>
        <p:blipFill>
          <a:blip r:embed="rId4">
            <a:alphaModFix/>
          </a:blip>
          <a:stretch>
            <a:fillRect/>
          </a:stretch>
        </p:blipFill>
        <p:spPr>
          <a:xfrm>
            <a:off x="0" y="0"/>
            <a:ext cx="1206200" cy="1206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43434"/>
        </a:solidFill>
      </p:bgPr>
    </p:bg>
    <p:spTree>
      <p:nvGrpSpPr>
        <p:cNvPr id="159" name="Shape 159"/>
        <p:cNvGrpSpPr/>
        <p:nvPr/>
      </p:nvGrpSpPr>
      <p:grpSpPr>
        <a:xfrm>
          <a:off x="0" y="0"/>
          <a:ext cx="0" cy="0"/>
          <a:chOff x="0" y="0"/>
          <a:chExt cx="0" cy="0"/>
        </a:xfrm>
      </p:grpSpPr>
      <p:pic>
        <p:nvPicPr>
          <p:cNvPr id="160" name="Google Shape;160;p27"/>
          <p:cNvPicPr preferRelativeResize="0"/>
          <p:nvPr/>
        </p:nvPicPr>
        <p:blipFill>
          <a:blip r:embed="rId3">
            <a:alphaModFix/>
          </a:blip>
          <a:stretch>
            <a:fillRect/>
          </a:stretch>
        </p:blipFill>
        <p:spPr>
          <a:xfrm>
            <a:off x="894213" y="842639"/>
            <a:ext cx="7355575" cy="3458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pic>
        <p:nvPicPr>
          <p:cNvPr id="165" name="Google Shape;165;p28"/>
          <p:cNvPicPr preferRelativeResize="0"/>
          <p:nvPr/>
        </p:nvPicPr>
        <p:blipFill>
          <a:blip r:embed="rId3">
            <a:alphaModFix/>
          </a:blip>
          <a:stretch>
            <a:fillRect/>
          </a:stretch>
        </p:blipFill>
        <p:spPr>
          <a:xfrm>
            <a:off x="0" y="1255"/>
            <a:ext cx="9144001" cy="5140990"/>
          </a:xfrm>
          <a:prstGeom prst="rect">
            <a:avLst/>
          </a:prstGeom>
          <a:noFill/>
          <a:ln>
            <a:noFill/>
          </a:ln>
        </p:spPr>
      </p:pic>
      <p:sp>
        <p:nvSpPr>
          <p:cNvPr id="166" name="Google Shape;166;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Doom was shown during E3 with a suspenseful trailer of a world dominated by tentacles everywhere (Cthulhu XD) and a lot of spooky monsters that will get demolished.</a:t>
            </a:r>
            <a:endParaRPr>
              <a:solidFill>
                <a:srgbClr val="FFFFFF"/>
              </a:solidFill>
            </a:endParaRPr>
          </a:p>
          <a:p>
            <a:pPr indent="0" lvl="0" marL="0" rtl="0" algn="l">
              <a:spcBef>
                <a:spcPts val="1600"/>
              </a:spcBef>
              <a:spcAft>
                <a:spcPts val="1600"/>
              </a:spcAft>
              <a:buNone/>
            </a:pPr>
            <a:r>
              <a:rPr lang="en">
                <a:solidFill>
                  <a:srgbClr val="FFFFFF"/>
                </a:solidFill>
              </a:rPr>
              <a:t>Genre - First person shooter</a:t>
            </a:r>
            <a:endParaRPr>
              <a:solidFill>
                <a:srgbClr val="FFFFFF"/>
              </a:solidFill>
            </a:endParaRPr>
          </a:p>
        </p:txBody>
      </p:sp>
      <p:sp>
        <p:nvSpPr>
          <p:cNvPr id="167" name="Google Shape;167;p28"/>
          <p:cNvSpPr txBox="1"/>
          <p:nvPr/>
        </p:nvSpPr>
        <p:spPr>
          <a:xfrm>
            <a:off x="397625" y="230875"/>
            <a:ext cx="5656500" cy="6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FFFFFF"/>
                </a:solidFill>
                <a:latin typeface="Verdana"/>
                <a:ea typeface="Verdana"/>
                <a:cs typeface="Verdana"/>
                <a:sym typeface="Verdana"/>
              </a:rPr>
              <a:t>DOOM Eternal</a:t>
            </a:r>
            <a:endParaRPr b="1" sz="3000">
              <a:solidFill>
                <a:srgbClr val="FFFFFF"/>
              </a:solidFill>
              <a:latin typeface="Verdana"/>
              <a:ea typeface="Verdana"/>
              <a:cs typeface="Verdana"/>
              <a:sym typeface="Verdana"/>
            </a:endParaRPr>
          </a:p>
        </p:txBody>
      </p:sp>
      <p:pic>
        <p:nvPicPr>
          <p:cNvPr id="168" name="Google Shape;168;p28"/>
          <p:cNvPicPr preferRelativeResize="0"/>
          <p:nvPr/>
        </p:nvPicPr>
        <p:blipFill rotWithShape="1">
          <a:blip r:embed="rId4">
            <a:alphaModFix/>
          </a:blip>
          <a:srcRect b="11848" l="9996" r="11848" t="9996"/>
          <a:stretch/>
        </p:blipFill>
        <p:spPr>
          <a:xfrm>
            <a:off x="7773700" y="3729500"/>
            <a:ext cx="1242050" cy="12419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pic>
        <p:nvPicPr>
          <p:cNvPr id="173" name="Google Shape;173;p29"/>
          <p:cNvPicPr preferRelativeResize="0"/>
          <p:nvPr/>
        </p:nvPicPr>
        <p:blipFill rotWithShape="1">
          <a:blip r:embed="rId3">
            <a:alphaModFix/>
          </a:blip>
          <a:srcRect b="13305" l="2495" r="24115" t="13305"/>
          <a:stretch/>
        </p:blipFill>
        <p:spPr>
          <a:xfrm>
            <a:off x="0" y="1255"/>
            <a:ext cx="9144001" cy="5140990"/>
          </a:xfrm>
          <a:prstGeom prst="rect">
            <a:avLst/>
          </a:prstGeom>
          <a:noFill/>
          <a:ln>
            <a:noFill/>
          </a:ln>
        </p:spPr>
      </p:pic>
      <p:sp>
        <p:nvSpPr>
          <p:cNvPr id="174" name="Google Shape;174;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Elder Scrolls 6</a:t>
            </a:r>
            <a:endParaRPr/>
          </a:p>
        </p:txBody>
      </p:sp>
      <p:sp>
        <p:nvSpPr>
          <p:cNvPr id="175" name="Google Shape;175;p29"/>
          <p:cNvSpPr txBox="1"/>
          <p:nvPr>
            <p:ph idx="1" type="body"/>
          </p:nvPr>
        </p:nvSpPr>
        <p:spPr>
          <a:xfrm>
            <a:off x="80825" y="3067188"/>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The elder scrolls 6 is confirmed and it will have new mobile capabilities. The game will have combat on mobile devices that you can play against your friends.</a:t>
            </a:r>
            <a:endParaRPr>
              <a:solidFill>
                <a:srgbClr val="FFFFFF"/>
              </a:solidFill>
            </a:endParaRPr>
          </a:p>
          <a:p>
            <a:pPr indent="0" lvl="0" marL="0" rtl="0" algn="l">
              <a:spcBef>
                <a:spcPts val="1600"/>
              </a:spcBef>
              <a:spcAft>
                <a:spcPts val="1600"/>
              </a:spcAft>
              <a:buNone/>
            </a:pPr>
            <a:r>
              <a:rPr lang="en">
                <a:solidFill>
                  <a:srgbClr val="FFFFFF"/>
                </a:solidFill>
              </a:rPr>
              <a:t>Genre - RPG</a:t>
            </a:r>
            <a:endParaRPr>
              <a:solidFill>
                <a:srgbClr val="FFFFFF"/>
              </a:solidFill>
            </a:endParaRPr>
          </a:p>
        </p:txBody>
      </p:sp>
      <p:pic>
        <p:nvPicPr>
          <p:cNvPr id="176" name="Google Shape;176;p29"/>
          <p:cNvPicPr preferRelativeResize="0"/>
          <p:nvPr/>
        </p:nvPicPr>
        <p:blipFill rotWithShape="1">
          <a:blip r:embed="rId4">
            <a:alphaModFix/>
          </a:blip>
          <a:srcRect b="10908" l="10046" r="10908" t="10046"/>
          <a:stretch/>
        </p:blipFill>
        <p:spPr>
          <a:xfrm>
            <a:off x="7862600" y="3886475"/>
            <a:ext cx="1187775" cy="11877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Ubisoft</a:t>
            </a:r>
            <a:endParaRPr/>
          </a:p>
        </p:txBody>
      </p:sp>
      <p:pic>
        <p:nvPicPr>
          <p:cNvPr id="182" name="Google Shape;182;p30"/>
          <p:cNvPicPr preferRelativeResize="0"/>
          <p:nvPr/>
        </p:nvPicPr>
        <p:blipFill rotWithShape="1">
          <a:blip r:embed="rId3">
            <a:alphaModFix/>
          </a:blip>
          <a:srcRect b="6252" l="0" r="0" t="0"/>
          <a:stretch/>
        </p:blipFill>
        <p:spPr>
          <a:xfrm>
            <a:off x="0" y="0"/>
            <a:ext cx="9144000"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400"/>
              </a:spcAft>
              <a:buNone/>
            </a:pPr>
            <a:r>
              <a:rPr lang="en" sz="1800">
                <a:latin typeface="Courier New"/>
                <a:ea typeface="Courier New"/>
                <a:cs typeface="Courier New"/>
                <a:sym typeface="Courier New"/>
              </a:rPr>
              <a:t>STARLINK: BATTLE FOR ATLAS</a:t>
            </a:r>
            <a:endParaRPr sz="1800">
              <a:latin typeface="Courier New"/>
              <a:ea typeface="Courier New"/>
              <a:cs typeface="Courier New"/>
              <a:sym typeface="Courier New"/>
            </a:endParaRPr>
          </a:p>
        </p:txBody>
      </p:sp>
      <p:sp>
        <p:nvSpPr>
          <p:cNvPr id="188" name="Google Shape;188;p31"/>
          <p:cNvSpPr txBox="1"/>
          <p:nvPr>
            <p:ph idx="1" type="body"/>
          </p:nvPr>
        </p:nvSpPr>
        <p:spPr>
          <a:xfrm>
            <a:off x="2407200" y="1152475"/>
            <a:ext cx="6425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ourier New"/>
                <a:ea typeface="Courier New"/>
                <a:cs typeface="Courier New"/>
                <a:sym typeface="Courier New"/>
              </a:rPr>
              <a:t>Flatforms - Xbox One, PS4, Switch</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Price - </a:t>
            </a:r>
            <a:r>
              <a:rPr lang="en" sz="1200">
                <a:solidFill>
                  <a:schemeClr val="dk1"/>
                </a:solidFill>
                <a:latin typeface="Courier New"/>
                <a:ea typeface="Courier New"/>
                <a:cs typeface="Courier New"/>
                <a:sym typeface="Courier New"/>
              </a:rPr>
              <a:t>Standard</a:t>
            </a:r>
            <a:r>
              <a:rPr lang="en" sz="1200">
                <a:solidFill>
                  <a:schemeClr val="dk1"/>
                </a:solidFill>
                <a:latin typeface="Courier New"/>
                <a:ea typeface="Courier New"/>
                <a:cs typeface="Courier New"/>
                <a:sym typeface="Courier New"/>
              </a:rPr>
              <a:t> $79.99, </a:t>
            </a:r>
            <a:r>
              <a:rPr lang="en" sz="1200">
                <a:solidFill>
                  <a:schemeClr val="dk1"/>
                </a:solidFill>
                <a:latin typeface="Courier New"/>
                <a:ea typeface="Courier New"/>
                <a:cs typeface="Courier New"/>
                <a:sym typeface="Courier New"/>
              </a:rPr>
              <a:t>$99.99 Starter Edition, $106.49 Deluxe Edition (Xbox One, PS4, Switch)</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Release Date - October 16, 2018</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Editions - Starter Edition (Physical, Digital) Deluxe Edition (Digital)</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Genre - Action-adventure</a:t>
            </a:r>
            <a:endParaRPr sz="1200">
              <a:solidFill>
                <a:schemeClr val="dk1"/>
              </a:solidFill>
              <a:latin typeface="Courier New"/>
              <a:ea typeface="Courier New"/>
              <a:cs typeface="Courier New"/>
              <a:sym typeface="Courier New"/>
            </a:endParaRPr>
          </a:p>
          <a:p>
            <a:pPr indent="0" lvl="0" marL="0" rtl="0" algn="l">
              <a:spcBef>
                <a:spcPts val="1600"/>
              </a:spcBef>
              <a:spcAft>
                <a:spcPts val="1600"/>
              </a:spcAft>
              <a:buNone/>
            </a:pPr>
            <a:r>
              <a:rPr lang="en" sz="1200">
                <a:solidFill>
                  <a:schemeClr val="dk1"/>
                </a:solidFill>
                <a:highlight>
                  <a:srgbClr val="232323"/>
                </a:highlight>
                <a:latin typeface="Courier New"/>
                <a:ea typeface="Courier New"/>
                <a:cs typeface="Courier New"/>
                <a:sym typeface="Courier New"/>
              </a:rPr>
              <a:t>Description - Starlink: Battle for Atlas is a new action-adventure game where you assemble a custom Starship model mounted to your game controller to launch into an interplanetary adventure. Lead a group of heroic interstellar pilots who use modular starships to mix and match their unique gear and skills on the fly. Travel the stars to unite the galaxy against villainous destructive forces.</a:t>
            </a:r>
            <a:endParaRPr sz="1200">
              <a:solidFill>
                <a:schemeClr val="dk1"/>
              </a:solidFill>
              <a:latin typeface="Courier New"/>
              <a:ea typeface="Courier New"/>
              <a:cs typeface="Courier New"/>
              <a:sym typeface="Courier New"/>
            </a:endParaRPr>
          </a:p>
        </p:txBody>
      </p:sp>
      <p:pic>
        <p:nvPicPr>
          <p:cNvPr id="189" name="Google Shape;189;p31"/>
          <p:cNvPicPr preferRelativeResize="0"/>
          <p:nvPr/>
        </p:nvPicPr>
        <p:blipFill>
          <a:blip r:embed="rId3">
            <a:alphaModFix/>
          </a:blip>
          <a:stretch>
            <a:fillRect/>
          </a:stretch>
        </p:blipFill>
        <p:spPr>
          <a:xfrm>
            <a:off x="98075" y="1017725"/>
            <a:ext cx="2309125" cy="3416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Google Shape;61;p14"/>
          <p:cNvSpPr txBox="1"/>
          <p:nvPr>
            <p:ph idx="1" type="subTitle"/>
          </p:nvPr>
        </p:nvSpPr>
        <p:spPr>
          <a:xfrm>
            <a:off x="119000" y="122575"/>
            <a:ext cx="2557800" cy="70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FF00FF"/>
                </a:solidFill>
                <a:latin typeface="Courier New"/>
                <a:ea typeface="Courier New"/>
                <a:cs typeface="Courier New"/>
                <a:sym typeface="Courier New"/>
              </a:rPr>
              <a:t>Infinity</a:t>
            </a:r>
            <a:r>
              <a:rPr b="1" lang="en" sz="1800">
                <a:latin typeface="Courier New"/>
                <a:ea typeface="Courier New"/>
                <a:cs typeface="Courier New"/>
                <a:sym typeface="Courier New"/>
              </a:rPr>
              <a:t> </a:t>
            </a:r>
            <a:r>
              <a:rPr b="1" lang="en" sz="1800">
                <a:solidFill>
                  <a:srgbClr val="00FFFF"/>
                </a:solidFill>
                <a:latin typeface="Courier New"/>
                <a:ea typeface="Courier New"/>
                <a:cs typeface="Courier New"/>
                <a:sym typeface="Courier New"/>
              </a:rPr>
              <a:t>Eight</a:t>
            </a:r>
            <a:endParaRPr b="1" sz="1800">
              <a:solidFill>
                <a:srgbClr val="00FFFF"/>
              </a:solidFill>
              <a:latin typeface="Courier New"/>
              <a:ea typeface="Courier New"/>
              <a:cs typeface="Courier New"/>
              <a:sym typeface="Courier New"/>
            </a:endParaRPr>
          </a:p>
          <a:p>
            <a:pPr indent="0" lvl="0" marL="0" rtl="0" algn="ctr">
              <a:spcBef>
                <a:spcPts val="0"/>
              </a:spcBef>
              <a:spcAft>
                <a:spcPts val="0"/>
              </a:spcAft>
              <a:buNone/>
            </a:pPr>
            <a:r>
              <a:rPr b="1" lang="en" sz="1800">
                <a:latin typeface="Courier New"/>
                <a:ea typeface="Courier New"/>
                <a:cs typeface="Courier New"/>
                <a:sym typeface="Courier New"/>
              </a:rPr>
              <a:t>Introduction</a:t>
            </a:r>
            <a:endParaRPr b="1" sz="1800">
              <a:latin typeface="Courier New"/>
              <a:ea typeface="Courier New"/>
              <a:cs typeface="Courier New"/>
              <a:sym typeface="Courier New"/>
            </a:endParaRPr>
          </a:p>
        </p:txBody>
      </p:sp>
      <p:pic>
        <p:nvPicPr>
          <p:cNvPr id="62" name="Google Shape;62;p14"/>
          <p:cNvPicPr preferRelativeResize="0"/>
          <p:nvPr/>
        </p:nvPicPr>
        <p:blipFill>
          <a:blip r:embed="rId3">
            <a:alphaModFix/>
          </a:blip>
          <a:stretch>
            <a:fillRect/>
          </a:stretch>
        </p:blipFill>
        <p:spPr>
          <a:xfrm>
            <a:off x="739125" y="829675"/>
            <a:ext cx="1317543" cy="1045800"/>
          </a:xfrm>
          <a:prstGeom prst="rect">
            <a:avLst/>
          </a:prstGeom>
          <a:noFill/>
          <a:ln>
            <a:noFill/>
          </a:ln>
        </p:spPr>
      </p:pic>
      <p:sp>
        <p:nvSpPr>
          <p:cNvPr id="63" name="Google Shape;63;p14"/>
          <p:cNvSpPr txBox="1"/>
          <p:nvPr/>
        </p:nvSpPr>
        <p:spPr>
          <a:xfrm>
            <a:off x="119000" y="2333675"/>
            <a:ext cx="3585300" cy="230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2"/>
                </a:solidFill>
                <a:latin typeface="Courier New"/>
                <a:ea typeface="Courier New"/>
                <a:cs typeface="Courier New"/>
                <a:sym typeface="Courier New"/>
              </a:rPr>
              <a:t>Team</a:t>
            </a:r>
            <a:endParaRPr b="1">
              <a:solidFill>
                <a:schemeClr val="lt2"/>
              </a:solidFill>
              <a:latin typeface="Courier New"/>
              <a:ea typeface="Courier New"/>
              <a:cs typeface="Courier New"/>
              <a:sym typeface="Courier New"/>
            </a:endParaRPr>
          </a:p>
          <a:p>
            <a:pPr indent="0" lvl="0" marL="0" rtl="0" algn="l">
              <a:spcBef>
                <a:spcPts val="0"/>
              </a:spcBef>
              <a:spcAft>
                <a:spcPts val="0"/>
              </a:spcAft>
              <a:buNone/>
            </a:pPr>
            <a:r>
              <a:t/>
            </a:r>
            <a:endParaRPr b="1">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Char char="❖"/>
            </a:pPr>
            <a:r>
              <a:rPr lang="en">
                <a:solidFill>
                  <a:schemeClr val="lt2"/>
                </a:solidFill>
                <a:latin typeface="Courier New"/>
                <a:ea typeface="Courier New"/>
                <a:cs typeface="Courier New"/>
                <a:sym typeface="Courier New"/>
              </a:rPr>
              <a:t>Ivan Kravchenko</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Char char="❖"/>
            </a:pPr>
            <a:r>
              <a:rPr lang="en">
                <a:solidFill>
                  <a:schemeClr val="lt2"/>
                </a:solidFill>
                <a:latin typeface="Courier New"/>
                <a:ea typeface="Courier New"/>
                <a:cs typeface="Courier New"/>
                <a:sym typeface="Courier New"/>
              </a:rPr>
              <a:t>Samatar Sulieman</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Char char="❖"/>
            </a:pPr>
            <a:r>
              <a:rPr lang="en">
                <a:solidFill>
                  <a:schemeClr val="lt2"/>
                </a:solidFill>
                <a:latin typeface="Courier New"/>
                <a:ea typeface="Courier New"/>
                <a:cs typeface="Courier New"/>
                <a:sym typeface="Courier New"/>
              </a:rPr>
              <a:t>Ramin (Roma) Amiri</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Char char="❖"/>
            </a:pPr>
            <a:r>
              <a:rPr lang="en">
                <a:solidFill>
                  <a:schemeClr val="lt2"/>
                </a:solidFill>
                <a:latin typeface="Courier New"/>
                <a:ea typeface="Courier New"/>
                <a:cs typeface="Courier New"/>
                <a:sym typeface="Courier New"/>
              </a:rPr>
              <a:t>Anveer Rai</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Char char="❖"/>
            </a:pPr>
            <a:r>
              <a:rPr lang="en">
                <a:solidFill>
                  <a:schemeClr val="lt2"/>
                </a:solidFill>
                <a:latin typeface="Courier New"/>
                <a:ea typeface="Courier New"/>
                <a:cs typeface="Courier New"/>
                <a:sym typeface="Courier New"/>
              </a:rPr>
              <a:t>Sebastian Nienajadlo</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Char char="❖"/>
            </a:pPr>
            <a:r>
              <a:rPr lang="en">
                <a:solidFill>
                  <a:schemeClr val="lt2"/>
                </a:solidFill>
                <a:latin typeface="Courier New"/>
                <a:ea typeface="Courier New"/>
                <a:cs typeface="Courier New"/>
                <a:sym typeface="Courier New"/>
              </a:rPr>
              <a:t>Ronin Kornelsen</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Char char="❖"/>
            </a:pPr>
            <a:r>
              <a:rPr lang="en">
                <a:solidFill>
                  <a:schemeClr val="lt2"/>
                </a:solidFill>
                <a:latin typeface="Courier New"/>
                <a:ea typeface="Courier New"/>
                <a:cs typeface="Courier New"/>
                <a:sym typeface="Courier New"/>
              </a:rPr>
              <a:t>Ethan Williams</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Char char="❖"/>
            </a:pPr>
            <a:r>
              <a:rPr lang="en">
                <a:solidFill>
                  <a:schemeClr val="lt2"/>
                </a:solidFill>
                <a:latin typeface="Courier New"/>
                <a:ea typeface="Courier New"/>
                <a:cs typeface="Courier New"/>
                <a:sym typeface="Courier New"/>
              </a:rPr>
              <a:t>Hartion Antraneek</a:t>
            </a:r>
            <a:endParaRPr>
              <a:solidFill>
                <a:schemeClr val="lt2"/>
              </a:solidFill>
              <a:latin typeface="Courier New"/>
              <a:ea typeface="Courier New"/>
              <a:cs typeface="Courier New"/>
              <a:sym typeface="Courier New"/>
            </a:endParaRPr>
          </a:p>
          <a:p>
            <a:pPr indent="0" lvl="0" marL="0" rtl="0" algn="l">
              <a:spcBef>
                <a:spcPts val="0"/>
              </a:spcBef>
              <a:spcAft>
                <a:spcPts val="0"/>
              </a:spcAft>
              <a:buNone/>
            </a:pPr>
            <a:r>
              <a:t/>
            </a:r>
            <a:endParaRPr>
              <a:solidFill>
                <a:schemeClr val="lt2"/>
              </a:solidFill>
            </a:endParaRPr>
          </a:p>
        </p:txBody>
      </p:sp>
      <p:sp>
        <p:nvSpPr>
          <p:cNvPr id="64" name="Google Shape;64;p14"/>
          <p:cNvSpPr txBox="1"/>
          <p:nvPr/>
        </p:nvSpPr>
        <p:spPr>
          <a:xfrm>
            <a:off x="3253475" y="200250"/>
            <a:ext cx="5287800" cy="47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2"/>
                </a:solidFill>
                <a:latin typeface="Courier New"/>
                <a:ea typeface="Courier New"/>
                <a:cs typeface="Courier New"/>
                <a:sym typeface="Courier New"/>
              </a:rPr>
              <a:t>Topics Covered (in order from team list)</a:t>
            </a:r>
            <a:endParaRPr b="1">
              <a:solidFill>
                <a:schemeClr val="lt2"/>
              </a:solidFill>
              <a:latin typeface="Courier New"/>
              <a:ea typeface="Courier New"/>
              <a:cs typeface="Courier New"/>
              <a:sym typeface="Courier New"/>
            </a:endParaRPr>
          </a:p>
          <a:p>
            <a:pPr indent="0" lvl="0" marL="457200" rtl="0" algn="l">
              <a:spcBef>
                <a:spcPts val="0"/>
              </a:spcBef>
              <a:spcAft>
                <a:spcPts val="0"/>
              </a:spcAft>
              <a:buNone/>
            </a:pPr>
            <a:r>
              <a:t/>
            </a:r>
            <a:endParaRPr b="1">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AutoNum type="arabicPeriod"/>
            </a:pPr>
            <a:r>
              <a:rPr lang="en">
                <a:solidFill>
                  <a:schemeClr val="lt2"/>
                </a:solidFill>
                <a:latin typeface="Courier New"/>
                <a:ea typeface="Courier New"/>
                <a:cs typeface="Courier New"/>
                <a:sym typeface="Courier New"/>
              </a:rPr>
              <a:t>Studios: BioWare, Cloud Imperium, Avalanche Studios, Frogwares </a:t>
            </a:r>
            <a:r>
              <a:rPr lang="en">
                <a:solidFill>
                  <a:schemeClr val="lt2"/>
                </a:solidFill>
                <a:latin typeface="Courier New"/>
                <a:ea typeface="Courier New"/>
                <a:cs typeface="Courier New"/>
                <a:sym typeface="Courier New"/>
              </a:rPr>
              <a:t>    </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AutoNum type="arabicPeriod"/>
            </a:pPr>
            <a:r>
              <a:rPr lang="en">
                <a:solidFill>
                  <a:schemeClr val="lt2"/>
                </a:solidFill>
                <a:latin typeface="Courier New"/>
                <a:ea typeface="Courier New"/>
                <a:cs typeface="Courier New"/>
                <a:sym typeface="Courier New"/>
              </a:rPr>
              <a:t>Relevance    </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AutoNum type="arabicPeriod"/>
            </a:pPr>
            <a:r>
              <a:rPr lang="en">
                <a:solidFill>
                  <a:schemeClr val="lt2"/>
                </a:solidFill>
                <a:latin typeface="Courier New"/>
                <a:ea typeface="Courier New"/>
                <a:cs typeface="Courier New"/>
                <a:sym typeface="Courier New"/>
              </a:rPr>
              <a:t>Introduction  </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AutoNum type="arabicPeriod"/>
            </a:pPr>
            <a:r>
              <a:rPr lang="en">
                <a:solidFill>
                  <a:schemeClr val="lt2"/>
                </a:solidFill>
                <a:latin typeface="Courier New"/>
                <a:ea typeface="Courier New"/>
                <a:cs typeface="Courier New"/>
                <a:sym typeface="Courier New"/>
              </a:rPr>
              <a:t>Anveer’s topic </a:t>
            </a:r>
            <a:r>
              <a:rPr lang="en">
                <a:solidFill>
                  <a:schemeClr val="lt2"/>
                </a:solidFill>
                <a:latin typeface="Courier New"/>
                <a:ea typeface="Courier New"/>
                <a:cs typeface="Courier New"/>
                <a:sym typeface="Courier New"/>
              </a:rPr>
              <a:t>  </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AutoNum type="arabicPeriod"/>
            </a:pPr>
            <a:r>
              <a:rPr lang="en">
                <a:solidFill>
                  <a:schemeClr val="lt2"/>
                </a:solidFill>
                <a:latin typeface="Courier New"/>
                <a:ea typeface="Courier New"/>
                <a:cs typeface="Courier New"/>
                <a:sym typeface="Courier New"/>
              </a:rPr>
              <a:t>Sebastian’s topic Bethesda</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AutoNum type="arabicPeriod"/>
            </a:pPr>
            <a:r>
              <a:rPr lang="en">
                <a:solidFill>
                  <a:schemeClr val="lt2"/>
                </a:solidFill>
                <a:latin typeface="Courier New"/>
                <a:ea typeface="Courier New"/>
                <a:cs typeface="Courier New"/>
                <a:sym typeface="Courier New"/>
              </a:rPr>
              <a:t>Ronin’s topic</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AutoNum type="arabicPeriod"/>
            </a:pPr>
            <a:r>
              <a:rPr lang="en">
                <a:solidFill>
                  <a:schemeClr val="lt2"/>
                </a:solidFill>
                <a:latin typeface="Courier New"/>
                <a:ea typeface="Courier New"/>
                <a:cs typeface="Courier New"/>
                <a:sym typeface="Courier New"/>
              </a:rPr>
              <a:t>Ethan’s topic</a:t>
            </a:r>
            <a:endParaRPr>
              <a:solidFill>
                <a:schemeClr val="lt2"/>
              </a:solidFill>
              <a:latin typeface="Courier New"/>
              <a:ea typeface="Courier New"/>
              <a:cs typeface="Courier New"/>
              <a:sym typeface="Courier New"/>
            </a:endParaRPr>
          </a:p>
          <a:p>
            <a:pPr indent="-317500" lvl="0" marL="457200" rtl="0" algn="l">
              <a:spcBef>
                <a:spcPts val="0"/>
              </a:spcBef>
              <a:spcAft>
                <a:spcPts val="0"/>
              </a:spcAft>
              <a:buClr>
                <a:schemeClr val="lt2"/>
              </a:buClr>
              <a:buSzPts val="1400"/>
              <a:buFont typeface="Courier New"/>
              <a:buAutoNum type="arabicPeriod"/>
            </a:pPr>
            <a:r>
              <a:rPr lang="en">
                <a:solidFill>
                  <a:schemeClr val="lt2"/>
                </a:solidFill>
                <a:latin typeface="Courier New"/>
                <a:ea typeface="Courier New"/>
                <a:cs typeface="Courier New"/>
                <a:sym typeface="Courier New"/>
              </a:rPr>
              <a:t>Hartion’s topic</a:t>
            </a:r>
            <a:endParaRPr>
              <a:solidFill>
                <a:schemeClr val="lt2"/>
              </a:solidFill>
              <a:latin typeface="Courier New"/>
              <a:ea typeface="Courier New"/>
              <a:cs typeface="Courier New"/>
              <a:sym typeface="Courier New"/>
            </a:endParaRPr>
          </a:p>
          <a:p>
            <a:pPr indent="0" lvl="0" marL="457200" rtl="0" algn="r">
              <a:spcBef>
                <a:spcPts val="0"/>
              </a:spcBef>
              <a:spcAft>
                <a:spcPts val="0"/>
              </a:spcAft>
              <a:buNone/>
            </a:pPr>
            <a:r>
              <a:t/>
            </a:r>
            <a:endParaRPr b="1">
              <a:solidFill>
                <a:schemeClr val="lt2"/>
              </a:solidFill>
            </a:endParaRPr>
          </a:p>
          <a:p>
            <a:pPr indent="0" lvl="0" marL="0" rtl="0" algn="l">
              <a:spcBef>
                <a:spcPts val="0"/>
              </a:spcBef>
              <a:spcAft>
                <a:spcPts val="0"/>
              </a:spcAft>
              <a:buNone/>
            </a:pPr>
            <a:r>
              <a:t/>
            </a:r>
            <a:endParaRPr>
              <a:solidFill>
                <a:schemeClr val="l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Trials Rising</a:t>
            </a:r>
            <a:endParaRPr>
              <a:latin typeface="Courier New"/>
              <a:ea typeface="Courier New"/>
              <a:cs typeface="Courier New"/>
              <a:sym typeface="Courier New"/>
            </a:endParaRPr>
          </a:p>
        </p:txBody>
      </p:sp>
      <p:sp>
        <p:nvSpPr>
          <p:cNvPr id="195" name="Google Shape;195;p32"/>
          <p:cNvSpPr txBox="1"/>
          <p:nvPr>
            <p:ph idx="1" type="body"/>
          </p:nvPr>
        </p:nvSpPr>
        <p:spPr>
          <a:xfrm>
            <a:off x="2419200" y="1152475"/>
            <a:ext cx="6413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ourier New"/>
                <a:ea typeface="Courier New"/>
                <a:cs typeface="Courier New"/>
                <a:sym typeface="Courier New"/>
              </a:rPr>
              <a:t>Flatforms - Xbox One, PS4, Switch, PC</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Price - Standard $20.99 (PC), $29.99 Gold Edition (Xbox One, PS4, Switch, PC)</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Release Date - February 2019</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Editions - Standard Edition (PC) Gold Edition (Xbox One, PS4, Switch, PC)</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Genre - Racing</a:t>
            </a:r>
            <a:endParaRPr sz="1200">
              <a:solidFill>
                <a:schemeClr val="dk1"/>
              </a:solidFill>
              <a:latin typeface="Courier New"/>
              <a:ea typeface="Courier New"/>
              <a:cs typeface="Courier New"/>
              <a:sym typeface="Courier New"/>
            </a:endParaRPr>
          </a:p>
          <a:p>
            <a:pPr indent="0" lvl="0" marL="0" rtl="0" algn="l">
              <a:spcBef>
                <a:spcPts val="1600"/>
              </a:spcBef>
              <a:spcAft>
                <a:spcPts val="1600"/>
              </a:spcAft>
              <a:buNone/>
            </a:pPr>
            <a:r>
              <a:rPr lang="en" sz="1200">
                <a:solidFill>
                  <a:schemeClr val="dk1"/>
                </a:solidFill>
                <a:highlight>
                  <a:srgbClr val="232323"/>
                </a:highlight>
                <a:latin typeface="Courier New"/>
                <a:ea typeface="Courier New"/>
                <a:cs typeface="Courier New"/>
                <a:sym typeface="Courier New"/>
              </a:rPr>
              <a:t>Description - </a:t>
            </a:r>
            <a:r>
              <a:rPr lang="en" sz="1200">
                <a:solidFill>
                  <a:schemeClr val="dk1"/>
                </a:solidFill>
                <a:highlight>
                  <a:schemeClr val="lt1"/>
                </a:highlight>
                <a:latin typeface="Courier New"/>
                <a:ea typeface="Courier New"/>
                <a:cs typeface="Courier New"/>
                <a:sym typeface="Courier New"/>
              </a:rPr>
              <a:t>Trials Rising is an upcoming multiplayer 2.5D racing game developed by RedLynx and Ubisoft Kiev and published by Ubisoft. It will be the first mainline entry in the Trials series since 2014's Trials Fusion.</a:t>
            </a:r>
            <a:endParaRPr sz="1200">
              <a:solidFill>
                <a:schemeClr val="dk1"/>
              </a:solidFill>
              <a:highlight>
                <a:schemeClr val="lt1"/>
              </a:highlight>
              <a:latin typeface="Courier New"/>
              <a:ea typeface="Courier New"/>
              <a:cs typeface="Courier New"/>
              <a:sym typeface="Courier New"/>
            </a:endParaRPr>
          </a:p>
        </p:txBody>
      </p:sp>
      <p:pic>
        <p:nvPicPr>
          <p:cNvPr id="196" name="Google Shape;196;p32"/>
          <p:cNvPicPr preferRelativeResize="0"/>
          <p:nvPr/>
        </p:nvPicPr>
        <p:blipFill>
          <a:blip r:embed="rId3">
            <a:alphaModFix/>
          </a:blip>
          <a:stretch>
            <a:fillRect/>
          </a:stretch>
        </p:blipFill>
        <p:spPr>
          <a:xfrm>
            <a:off x="152550" y="1152475"/>
            <a:ext cx="2266650" cy="32325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Beyond</a:t>
            </a:r>
            <a:r>
              <a:rPr lang="en">
                <a:latin typeface="Courier New"/>
                <a:ea typeface="Courier New"/>
                <a:cs typeface="Courier New"/>
                <a:sym typeface="Courier New"/>
              </a:rPr>
              <a:t> Good &amp; Evil 2</a:t>
            </a:r>
            <a:endParaRPr>
              <a:latin typeface="Courier New"/>
              <a:ea typeface="Courier New"/>
              <a:cs typeface="Courier New"/>
              <a:sym typeface="Courier New"/>
            </a:endParaRPr>
          </a:p>
        </p:txBody>
      </p:sp>
      <p:sp>
        <p:nvSpPr>
          <p:cNvPr id="202" name="Google Shape;202;p33"/>
          <p:cNvSpPr txBox="1"/>
          <p:nvPr>
            <p:ph idx="1" type="body"/>
          </p:nvPr>
        </p:nvSpPr>
        <p:spPr>
          <a:xfrm>
            <a:off x="3694175" y="1152475"/>
            <a:ext cx="5138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ourier New"/>
                <a:ea typeface="Courier New"/>
                <a:cs typeface="Courier New"/>
                <a:sym typeface="Courier New"/>
              </a:rPr>
              <a:t>Flatforms - Unknown</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Price - Unknown</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Release Date - Unknown</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Editions - Unknown</a:t>
            </a:r>
            <a:endParaRPr sz="12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200">
                <a:solidFill>
                  <a:schemeClr val="dk1"/>
                </a:solidFill>
                <a:latin typeface="Courier New"/>
                <a:ea typeface="Courier New"/>
                <a:cs typeface="Courier New"/>
                <a:sym typeface="Courier New"/>
              </a:rPr>
              <a:t>Genre - </a:t>
            </a:r>
            <a:r>
              <a:rPr lang="en" sz="1200">
                <a:solidFill>
                  <a:schemeClr val="dk1"/>
                </a:solidFill>
                <a:highlight>
                  <a:schemeClr val="lt1"/>
                </a:highlight>
                <a:latin typeface="Courier New"/>
                <a:ea typeface="Courier New"/>
                <a:cs typeface="Courier New"/>
                <a:sym typeface="Courier New"/>
              </a:rPr>
              <a:t>Action-adventure</a:t>
            </a:r>
            <a:endParaRPr sz="1200">
              <a:solidFill>
                <a:schemeClr val="dk1"/>
              </a:solidFill>
              <a:highlight>
                <a:schemeClr val="lt1"/>
              </a:highlight>
              <a:latin typeface="Courier New"/>
              <a:ea typeface="Courier New"/>
              <a:cs typeface="Courier New"/>
              <a:sym typeface="Courier New"/>
            </a:endParaRPr>
          </a:p>
          <a:p>
            <a:pPr indent="0" lvl="0" marL="0" rtl="0" algn="l">
              <a:spcBef>
                <a:spcPts val="1600"/>
              </a:spcBef>
              <a:spcAft>
                <a:spcPts val="1600"/>
              </a:spcAft>
              <a:buNone/>
            </a:pPr>
            <a:r>
              <a:rPr lang="en" sz="1200">
                <a:solidFill>
                  <a:schemeClr val="dk1"/>
                </a:solidFill>
                <a:highlight>
                  <a:srgbClr val="232323"/>
                </a:highlight>
                <a:latin typeface="Courier New"/>
                <a:ea typeface="Courier New"/>
                <a:cs typeface="Courier New"/>
                <a:sym typeface="Courier New"/>
              </a:rPr>
              <a:t>Description - Beyond Good and Evil 2 is an action-adventure game set in an open world environment and played from a third-person perspective which takes place at least one generation prior to the events of Beyond Good &amp; Evil. It has more traditional role-playing elements compared to the first game; the player generates a character that starts the game at the very bottom of the social system.</a:t>
            </a:r>
            <a:endParaRPr/>
          </a:p>
        </p:txBody>
      </p:sp>
      <p:pic>
        <p:nvPicPr>
          <p:cNvPr id="203" name="Google Shape;203;p33"/>
          <p:cNvPicPr preferRelativeResize="0"/>
          <p:nvPr/>
        </p:nvPicPr>
        <p:blipFill>
          <a:blip r:embed="rId3">
            <a:alphaModFix/>
          </a:blip>
          <a:stretch>
            <a:fillRect/>
          </a:stretch>
        </p:blipFill>
        <p:spPr>
          <a:xfrm>
            <a:off x="185250" y="1017725"/>
            <a:ext cx="3389050" cy="3416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Tom Clancy’s The Division 2</a:t>
            </a:r>
            <a:endParaRPr>
              <a:latin typeface="Courier New"/>
              <a:ea typeface="Courier New"/>
              <a:cs typeface="Courier New"/>
              <a:sym typeface="Courier New"/>
            </a:endParaRPr>
          </a:p>
        </p:txBody>
      </p:sp>
      <p:sp>
        <p:nvSpPr>
          <p:cNvPr id="209" name="Google Shape;209;p34"/>
          <p:cNvSpPr txBox="1"/>
          <p:nvPr>
            <p:ph idx="1" type="body"/>
          </p:nvPr>
        </p:nvSpPr>
        <p:spPr>
          <a:xfrm>
            <a:off x="3879425" y="1152475"/>
            <a:ext cx="4952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Courier New"/>
                <a:ea typeface="Courier New"/>
                <a:cs typeface="Courier New"/>
                <a:sym typeface="Courier New"/>
              </a:rPr>
              <a:t>Flatforms - Xbox One, PS4,</a:t>
            </a:r>
            <a:r>
              <a:rPr lang="en" sz="1200">
                <a:solidFill>
                  <a:schemeClr val="dk1"/>
                </a:solidFill>
                <a:latin typeface="Courier New"/>
                <a:ea typeface="Courier New"/>
                <a:cs typeface="Courier New"/>
                <a:sym typeface="Courier New"/>
              </a:rPr>
              <a:t>Switch (Japan Only),</a:t>
            </a:r>
            <a:r>
              <a:rPr lang="en" sz="1000">
                <a:solidFill>
                  <a:schemeClr val="dk1"/>
                </a:solidFill>
                <a:latin typeface="Courier New"/>
                <a:ea typeface="Courier New"/>
                <a:cs typeface="Courier New"/>
                <a:sym typeface="Courier New"/>
              </a:rPr>
              <a:t> PC</a:t>
            </a:r>
            <a:endParaRPr sz="10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000">
                <a:solidFill>
                  <a:schemeClr val="dk1"/>
                </a:solidFill>
                <a:latin typeface="Courier New"/>
                <a:ea typeface="Courier New"/>
                <a:cs typeface="Courier New"/>
                <a:sym typeface="Courier New"/>
              </a:rPr>
              <a:t>Price - Standard $20.99 (PC), $29.99 Gold Edition (Xbox One, PS4, Switch, PC)</a:t>
            </a:r>
            <a:endParaRPr sz="10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000">
                <a:solidFill>
                  <a:schemeClr val="dk1"/>
                </a:solidFill>
                <a:latin typeface="Courier New"/>
                <a:ea typeface="Courier New"/>
                <a:cs typeface="Courier New"/>
                <a:sym typeface="Courier New"/>
              </a:rPr>
              <a:t>Release Date - March 15, 2019 (Initial release date)</a:t>
            </a:r>
            <a:endParaRPr sz="10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000">
                <a:solidFill>
                  <a:schemeClr val="dk1"/>
                </a:solidFill>
                <a:latin typeface="Courier New"/>
                <a:ea typeface="Courier New"/>
                <a:cs typeface="Courier New"/>
                <a:sym typeface="Courier New"/>
              </a:rPr>
              <a:t>Editions - </a:t>
            </a:r>
            <a:r>
              <a:rPr lang="en" sz="1000">
                <a:solidFill>
                  <a:schemeClr val="dk1"/>
                </a:solidFill>
                <a:highlight>
                  <a:srgbClr val="222222"/>
                </a:highlight>
                <a:latin typeface="Courier New"/>
                <a:ea typeface="Courier New"/>
                <a:cs typeface="Courier New"/>
                <a:sym typeface="Courier New"/>
              </a:rPr>
              <a:t>Standard Edition, Dark Zone Definitive Collector, Phoenix Shield Collector (</a:t>
            </a:r>
            <a:r>
              <a:rPr lang="en" sz="1000">
                <a:solidFill>
                  <a:schemeClr val="dk1"/>
                </a:solidFill>
                <a:latin typeface="Courier New"/>
                <a:ea typeface="Courier New"/>
                <a:cs typeface="Courier New"/>
                <a:sym typeface="Courier New"/>
              </a:rPr>
              <a:t>Xbox One, PS4, PC)</a:t>
            </a:r>
            <a:r>
              <a:rPr lang="en" sz="1000">
                <a:solidFill>
                  <a:schemeClr val="dk1"/>
                </a:solidFill>
                <a:highlight>
                  <a:srgbClr val="222222"/>
                </a:highlight>
                <a:latin typeface="Courier New"/>
                <a:ea typeface="Courier New"/>
                <a:cs typeface="Courier New"/>
                <a:sym typeface="Courier New"/>
              </a:rPr>
              <a:t>Gold Edition Ultimate Edition (</a:t>
            </a:r>
            <a:r>
              <a:rPr lang="en" sz="1000">
                <a:solidFill>
                  <a:schemeClr val="dk1"/>
                </a:solidFill>
                <a:latin typeface="Courier New"/>
                <a:ea typeface="Courier New"/>
                <a:cs typeface="Courier New"/>
                <a:sym typeface="Courier New"/>
              </a:rPr>
              <a:t>PC)</a:t>
            </a:r>
            <a:endParaRPr sz="10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000">
                <a:solidFill>
                  <a:schemeClr val="dk1"/>
                </a:solidFill>
                <a:latin typeface="Courier New"/>
                <a:ea typeface="Courier New"/>
                <a:cs typeface="Courier New"/>
                <a:sym typeface="Courier New"/>
              </a:rPr>
              <a:t>Genre - </a:t>
            </a:r>
            <a:r>
              <a:rPr lang="en" sz="1000">
                <a:solidFill>
                  <a:schemeClr val="dk1"/>
                </a:solidFill>
                <a:highlight>
                  <a:srgbClr val="222222"/>
                </a:highlight>
                <a:latin typeface="Courier New"/>
                <a:ea typeface="Courier New"/>
                <a:cs typeface="Courier New"/>
                <a:sym typeface="Courier New"/>
              </a:rPr>
              <a:t>Action role-playing game, Survival game</a:t>
            </a:r>
            <a:endParaRPr sz="1000">
              <a:solidFill>
                <a:schemeClr val="dk1"/>
              </a:solidFill>
              <a:highlight>
                <a:srgbClr val="222222"/>
              </a:highlight>
              <a:latin typeface="Courier New"/>
              <a:ea typeface="Courier New"/>
              <a:cs typeface="Courier New"/>
              <a:sym typeface="Courier New"/>
            </a:endParaRPr>
          </a:p>
          <a:p>
            <a:pPr indent="0" lvl="0" marL="0" rtl="0" algn="l">
              <a:spcBef>
                <a:spcPts val="1600"/>
              </a:spcBef>
              <a:spcAft>
                <a:spcPts val="1600"/>
              </a:spcAft>
              <a:buNone/>
            </a:pPr>
            <a:r>
              <a:rPr lang="en" sz="1000">
                <a:solidFill>
                  <a:schemeClr val="dk1"/>
                </a:solidFill>
                <a:highlight>
                  <a:srgbClr val="232323"/>
                </a:highlight>
                <a:latin typeface="Courier New"/>
                <a:ea typeface="Courier New"/>
                <a:cs typeface="Courier New"/>
                <a:sym typeface="Courier New"/>
              </a:rPr>
              <a:t>Description - </a:t>
            </a:r>
            <a:r>
              <a:rPr lang="en" sz="1000">
                <a:solidFill>
                  <a:schemeClr val="dk1"/>
                </a:solidFill>
                <a:highlight>
                  <a:srgbClr val="222222"/>
                </a:highlight>
                <a:latin typeface="Courier New"/>
                <a:ea typeface="Courier New"/>
                <a:cs typeface="Courier New"/>
                <a:sym typeface="Courier New"/>
              </a:rPr>
              <a:t>Played from a third-person perspective, the game takes place 7 months after its predecessor in Washington D.C., in which a civil war between survivors and villainous bands of marauders breaks out.[1] In the game, players can cooperate with each other to complete objectives. The game will also feature raids, which can be completed by up to 8 players</a:t>
            </a:r>
            <a:endParaRPr sz="1000">
              <a:solidFill>
                <a:schemeClr val="dk1"/>
              </a:solidFill>
              <a:highlight>
                <a:srgbClr val="222222"/>
              </a:highlight>
              <a:latin typeface="Courier New"/>
              <a:ea typeface="Courier New"/>
              <a:cs typeface="Courier New"/>
              <a:sym typeface="Courier New"/>
            </a:endParaRPr>
          </a:p>
        </p:txBody>
      </p:sp>
      <p:pic>
        <p:nvPicPr>
          <p:cNvPr id="210" name="Google Shape;210;p34"/>
          <p:cNvPicPr preferRelativeResize="0"/>
          <p:nvPr/>
        </p:nvPicPr>
        <p:blipFill>
          <a:blip r:embed="rId3">
            <a:alphaModFix/>
          </a:blip>
          <a:stretch>
            <a:fillRect/>
          </a:stretch>
        </p:blipFill>
        <p:spPr>
          <a:xfrm>
            <a:off x="87175" y="1152475"/>
            <a:ext cx="3792250" cy="3358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Assassin’s Creed Odyssey</a:t>
            </a:r>
            <a:endParaRPr/>
          </a:p>
        </p:txBody>
      </p:sp>
      <p:sp>
        <p:nvSpPr>
          <p:cNvPr id="216" name="Google Shape;216;p35"/>
          <p:cNvSpPr txBox="1"/>
          <p:nvPr>
            <p:ph idx="1" type="body"/>
          </p:nvPr>
        </p:nvSpPr>
        <p:spPr>
          <a:xfrm>
            <a:off x="3094975" y="1152475"/>
            <a:ext cx="5737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Courier New"/>
                <a:ea typeface="Courier New"/>
                <a:cs typeface="Courier New"/>
                <a:sym typeface="Courier New"/>
              </a:rPr>
              <a:t>Flatforms - Xbox One, PS4, PC, </a:t>
            </a:r>
            <a:endParaRPr sz="10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000">
                <a:solidFill>
                  <a:schemeClr val="dk1"/>
                </a:solidFill>
                <a:latin typeface="Courier New"/>
                <a:ea typeface="Courier New"/>
                <a:cs typeface="Courier New"/>
                <a:sym typeface="Courier New"/>
              </a:rPr>
              <a:t>Price - $59.99 </a:t>
            </a:r>
            <a:r>
              <a:rPr lang="en" sz="1000">
                <a:solidFill>
                  <a:schemeClr val="dk1"/>
                </a:solidFill>
                <a:highlight>
                  <a:srgbClr val="222222"/>
                </a:highlight>
                <a:latin typeface="Courier New"/>
                <a:ea typeface="Courier New"/>
                <a:cs typeface="Courier New"/>
                <a:sym typeface="Courier New"/>
              </a:rPr>
              <a:t>Standard, $159.99 Spartan Collector, $219.99 Pantheon Collector (</a:t>
            </a:r>
            <a:r>
              <a:rPr lang="en" sz="1000">
                <a:solidFill>
                  <a:schemeClr val="dk1"/>
                </a:solidFill>
                <a:latin typeface="Courier New"/>
                <a:ea typeface="Courier New"/>
                <a:cs typeface="Courier New"/>
                <a:sym typeface="Courier New"/>
              </a:rPr>
              <a:t>Xbox One, PS4, PC)</a:t>
            </a:r>
            <a:r>
              <a:rPr lang="en" sz="1000">
                <a:solidFill>
                  <a:schemeClr val="dk1"/>
                </a:solidFill>
                <a:highlight>
                  <a:srgbClr val="222222"/>
                </a:highlight>
                <a:latin typeface="Courier New"/>
                <a:ea typeface="Courier New"/>
                <a:cs typeface="Courier New"/>
                <a:sym typeface="Courier New"/>
              </a:rPr>
              <a:t>, $79.99 Digital Deluxe Edition, $99.99 Gold Edition, $119.99 Ultimate Edition (</a:t>
            </a:r>
            <a:r>
              <a:rPr lang="en" sz="1000">
                <a:solidFill>
                  <a:schemeClr val="dk1"/>
                </a:solidFill>
                <a:latin typeface="Courier New"/>
                <a:ea typeface="Courier New"/>
                <a:cs typeface="Courier New"/>
                <a:sym typeface="Courier New"/>
              </a:rPr>
              <a:t>PC)</a:t>
            </a:r>
            <a:endParaRPr sz="1000">
              <a:solidFill>
                <a:schemeClr val="dk1"/>
              </a:solidFill>
              <a:highlight>
                <a:srgbClr val="222222"/>
              </a:highlight>
              <a:latin typeface="Courier New"/>
              <a:ea typeface="Courier New"/>
              <a:cs typeface="Courier New"/>
              <a:sym typeface="Courier New"/>
            </a:endParaRPr>
          </a:p>
          <a:p>
            <a:pPr indent="0" lvl="0" marL="0" rtl="0" algn="l">
              <a:spcBef>
                <a:spcPts val="1600"/>
              </a:spcBef>
              <a:spcAft>
                <a:spcPts val="0"/>
              </a:spcAft>
              <a:buNone/>
            </a:pPr>
            <a:r>
              <a:rPr lang="en" sz="1000">
                <a:solidFill>
                  <a:schemeClr val="dk1"/>
                </a:solidFill>
                <a:latin typeface="Courier New"/>
                <a:ea typeface="Courier New"/>
                <a:cs typeface="Courier New"/>
                <a:sym typeface="Courier New"/>
              </a:rPr>
              <a:t>Release Date - October 5,2018</a:t>
            </a:r>
            <a:endParaRPr sz="10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000">
                <a:solidFill>
                  <a:schemeClr val="dk1"/>
                </a:solidFill>
                <a:latin typeface="Courier New"/>
                <a:ea typeface="Courier New"/>
                <a:cs typeface="Courier New"/>
                <a:sym typeface="Courier New"/>
              </a:rPr>
              <a:t>Editions - </a:t>
            </a:r>
            <a:r>
              <a:rPr lang="en" sz="1000">
                <a:solidFill>
                  <a:schemeClr val="dk1"/>
                </a:solidFill>
                <a:highlight>
                  <a:srgbClr val="222222"/>
                </a:highlight>
                <a:latin typeface="Courier New"/>
                <a:ea typeface="Courier New"/>
                <a:cs typeface="Courier New"/>
                <a:sym typeface="Courier New"/>
              </a:rPr>
              <a:t>Standard Edition, Spartan Collector, Pantheon Collector (</a:t>
            </a:r>
            <a:r>
              <a:rPr lang="en" sz="1000">
                <a:solidFill>
                  <a:schemeClr val="dk1"/>
                </a:solidFill>
                <a:latin typeface="Courier New"/>
                <a:ea typeface="Courier New"/>
                <a:cs typeface="Courier New"/>
                <a:sym typeface="Courier New"/>
              </a:rPr>
              <a:t>Xbox One, PS4, PC)</a:t>
            </a:r>
            <a:r>
              <a:rPr lang="en" sz="1000">
                <a:solidFill>
                  <a:schemeClr val="dk1"/>
                </a:solidFill>
                <a:highlight>
                  <a:srgbClr val="222222"/>
                </a:highlight>
                <a:latin typeface="Courier New"/>
                <a:ea typeface="Courier New"/>
                <a:cs typeface="Courier New"/>
                <a:sym typeface="Courier New"/>
              </a:rPr>
              <a:t> Digital Deluxe Edition, Gold Edition, Ultimate Edition (</a:t>
            </a:r>
            <a:r>
              <a:rPr lang="en" sz="1000">
                <a:solidFill>
                  <a:schemeClr val="dk1"/>
                </a:solidFill>
                <a:latin typeface="Courier New"/>
                <a:ea typeface="Courier New"/>
                <a:cs typeface="Courier New"/>
                <a:sym typeface="Courier New"/>
              </a:rPr>
              <a:t>PC)</a:t>
            </a:r>
            <a:endParaRPr sz="1000">
              <a:solidFill>
                <a:schemeClr val="dk1"/>
              </a:solidFill>
              <a:latin typeface="Courier New"/>
              <a:ea typeface="Courier New"/>
              <a:cs typeface="Courier New"/>
              <a:sym typeface="Courier New"/>
            </a:endParaRPr>
          </a:p>
          <a:p>
            <a:pPr indent="0" lvl="0" marL="0" rtl="0" algn="l">
              <a:spcBef>
                <a:spcPts val="1600"/>
              </a:spcBef>
              <a:spcAft>
                <a:spcPts val="0"/>
              </a:spcAft>
              <a:buNone/>
            </a:pPr>
            <a:r>
              <a:rPr lang="en" sz="1000">
                <a:solidFill>
                  <a:schemeClr val="dk1"/>
                </a:solidFill>
                <a:latin typeface="Courier New"/>
                <a:ea typeface="Courier New"/>
                <a:cs typeface="Courier New"/>
                <a:sym typeface="Courier New"/>
              </a:rPr>
              <a:t>Genre - Action role-playing, stealth</a:t>
            </a:r>
            <a:endParaRPr sz="1000">
              <a:solidFill>
                <a:schemeClr val="dk1"/>
              </a:solidFill>
              <a:latin typeface="Courier New"/>
              <a:ea typeface="Courier New"/>
              <a:cs typeface="Courier New"/>
              <a:sym typeface="Courier New"/>
            </a:endParaRPr>
          </a:p>
          <a:p>
            <a:pPr indent="0" lvl="0" marL="0" rtl="0" algn="l">
              <a:spcBef>
                <a:spcPts val="1600"/>
              </a:spcBef>
              <a:spcAft>
                <a:spcPts val="1600"/>
              </a:spcAft>
              <a:buNone/>
            </a:pPr>
            <a:r>
              <a:rPr lang="en" sz="1000">
                <a:solidFill>
                  <a:schemeClr val="dk1"/>
                </a:solidFill>
                <a:highlight>
                  <a:srgbClr val="232323"/>
                </a:highlight>
                <a:latin typeface="Courier New"/>
                <a:ea typeface="Courier New"/>
                <a:cs typeface="Courier New"/>
                <a:sym typeface="Courier New"/>
              </a:rPr>
              <a:t>Description - </a:t>
            </a:r>
            <a:r>
              <a:rPr lang="en" sz="1100">
                <a:solidFill>
                  <a:schemeClr val="dk1"/>
                </a:solidFill>
                <a:highlight>
                  <a:srgbClr val="222222"/>
                </a:highlight>
                <a:latin typeface="Courier New"/>
                <a:ea typeface="Courier New"/>
                <a:cs typeface="Courier New"/>
                <a:sym typeface="Courier New"/>
              </a:rPr>
              <a:t>Write your own epic odyssey and become a legendary Spartan hero. Forge your destiny in a world on the brink of tearing itself apart. Influence how history unfolds in an ever-changing world shaped by your choices.</a:t>
            </a:r>
            <a:endParaRPr sz="1100">
              <a:solidFill>
                <a:schemeClr val="dk1"/>
              </a:solidFill>
              <a:highlight>
                <a:srgbClr val="222222"/>
              </a:highlight>
              <a:latin typeface="Courier New"/>
              <a:ea typeface="Courier New"/>
              <a:cs typeface="Courier New"/>
              <a:sym typeface="Courier New"/>
            </a:endParaRPr>
          </a:p>
        </p:txBody>
      </p:sp>
      <p:pic>
        <p:nvPicPr>
          <p:cNvPr id="217" name="Google Shape;217;p35"/>
          <p:cNvPicPr preferRelativeResize="0"/>
          <p:nvPr/>
        </p:nvPicPr>
        <p:blipFill>
          <a:blip r:embed="rId3">
            <a:alphaModFix/>
          </a:blip>
          <a:stretch>
            <a:fillRect/>
          </a:stretch>
        </p:blipFill>
        <p:spPr>
          <a:xfrm>
            <a:off x="152400" y="1152475"/>
            <a:ext cx="2942575" cy="367821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Microsoft - Ronin</a:t>
            </a:r>
            <a:endParaRPr/>
          </a:p>
        </p:txBody>
      </p:sp>
      <p:sp>
        <p:nvSpPr>
          <p:cNvPr id="223" name="Google Shape;223;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24" name="Google Shape;224;p3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31" name="Google Shape;231;p37"/>
          <p:cNvPicPr preferRelativeResize="0"/>
          <p:nvPr/>
        </p:nvPicPr>
        <p:blipFill>
          <a:blip r:embed="rId3">
            <a:alphaModFix/>
          </a:blip>
          <a:stretch>
            <a:fillRect/>
          </a:stretch>
        </p:blipFill>
        <p:spPr>
          <a:xfrm>
            <a:off x="0" y="1270"/>
            <a:ext cx="9143999" cy="5140959"/>
          </a:xfrm>
          <a:prstGeom prst="rect">
            <a:avLst/>
          </a:prstGeom>
          <a:noFill/>
          <a:ln>
            <a:noFill/>
          </a:ln>
        </p:spPr>
      </p:pic>
      <p:sp>
        <p:nvSpPr>
          <p:cNvPr id="232" name="Google Shape;232;p37"/>
          <p:cNvSpPr txBox="1"/>
          <p:nvPr/>
        </p:nvSpPr>
        <p:spPr>
          <a:xfrm>
            <a:off x="532300" y="304175"/>
            <a:ext cx="2288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Halo Infinite</a:t>
            </a:r>
            <a:endParaRPr sz="2400"/>
          </a:p>
        </p:txBody>
      </p:sp>
      <p:sp>
        <p:nvSpPr>
          <p:cNvPr id="233" name="Google Shape;233;p37"/>
          <p:cNvSpPr txBox="1"/>
          <p:nvPr/>
        </p:nvSpPr>
        <p:spPr>
          <a:xfrm>
            <a:off x="656775" y="1624625"/>
            <a:ext cx="4092600" cy="2412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Being developed by 343 Industries.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The Demo shown during the 2018 conference was a tech demo to show the capabilities of the Slipspace engine.</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Story picks up directly after Halo 5: Guardians.</a:t>
            </a:r>
            <a:endParaRPr/>
          </a:p>
        </p:txBody>
      </p:sp>
      <p:pic>
        <p:nvPicPr>
          <p:cNvPr id="234" name="Google Shape;234;p37"/>
          <p:cNvPicPr preferRelativeResize="0"/>
          <p:nvPr/>
        </p:nvPicPr>
        <p:blipFill>
          <a:blip r:embed="rId4">
            <a:alphaModFix/>
          </a:blip>
          <a:stretch>
            <a:fillRect/>
          </a:stretch>
        </p:blipFill>
        <p:spPr>
          <a:xfrm>
            <a:off x="8067825" y="4066050"/>
            <a:ext cx="1076175" cy="10761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1" name="Google Shape;241;p38"/>
          <p:cNvPicPr preferRelativeResize="0"/>
          <p:nvPr/>
        </p:nvPicPr>
        <p:blipFill>
          <a:blip r:embed="rId3">
            <a:alphaModFix/>
          </a:blip>
          <a:stretch>
            <a:fillRect/>
          </a:stretch>
        </p:blipFill>
        <p:spPr>
          <a:xfrm>
            <a:off x="0" y="0"/>
            <a:ext cx="9144000" cy="5839624"/>
          </a:xfrm>
          <a:prstGeom prst="rect">
            <a:avLst/>
          </a:prstGeom>
          <a:noFill/>
          <a:ln>
            <a:noFill/>
          </a:ln>
        </p:spPr>
      </p:pic>
      <p:sp>
        <p:nvSpPr>
          <p:cNvPr id="242" name="Google Shape;242;p38"/>
          <p:cNvSpPr txBox="1"/>
          <p:nvPr/>
        </p:nvSpPr>
        <p:spPr>
          <a:xfrm>
            <a:off x="221225" y="131350"/>
            <a:ext cx="3982200" cy="6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rPr>
              <a:t>Sekiro: Shadows Die Twice</a:t>
            </a:r>
            <a:endParaRPr sz="2400">
              <a:solidFill>
                <a:srgbClr val="FFFFFF"/>
              </a:solidFill>
            </a:endParaRPr>
          </a:p>
        </p:txBody>
      </p:sp>
      <p:sp>
        <p:nvSpPr>
          <p:cNvPr id="243" name="Google Shape;243;p38"/>
          <p:cNvSpPr txBox="1"/>
          <p:nvPr/>
        </p:nvSpPr>
        <p:spPr>
          <a:xfrm>
            <a:off x="311700" y="2315950"/>
            <a:ext cx="5088300" cy="2039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Char char="❖"/>
            </a:pPr>
            <a:r>
              <a:rPr lang="en">
                <a:solidFill>
                  <a:srgbClr val="FFFFFF"/>
                </a:solidFill>
              </a:rPr>
              <a:t>Being developed by FromSoftware and being lead by Hidetaka Miyazaki.</a:t>
            </a:r>
            <a:endParaRPr>
              <a:solidFill>
                <a:srgbClr val="FFFFFF"/>
              </a:solidFill>
            </a:endParaRPr>
          </a:p>
          <a:p>
            <a:pPr indent="0" lvl="0" marL="45720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Despite being the newest game from FromSoftware since Dark Souls 3, Sekiro is more related to Tenchu, a Japanese IP that FromSoftware had acquired the rights for.</a:t>
            </a:r>
            <a:endParaRPr>
              <a:solidFill>
                <a:srgbClr val="FFFFFF"/>
              </a:solidFill>
            </a:endParaRPr>
          </a:p>
          <a:p>
            <a:pPr indent="0" lvl="0" marL="45720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It will be released March 22nd, 2019</a:t>
            </a:r>
            <a:endParaRPr>
              <a:solidFill>
                <a:srgbClr val="FFFFFF"/>
              </a:solidFill>
            </a:endParaRPr>
          </a:p>
        </p:txBody>
      </p:sp>
      <p:pic>
        <p:nvPicPr>
          <p:cNvPr id="244" name="Google Shape;244;p38"/>
          <p:cNvPicPr preferRelativeResize="0"/>
          <p:nvPr/>
        </p:nvPicPr>
        <p:blipFill>
          <a:blip r:embed="rId4">
            <a:alphaModFix/>
          </a:blip>
          <a:stretch>
            <a:fillRect/>
          </a:stretch>
        </p:blipFill>
        <p:spPr>
          <a:xfrm>
            <a:off x="7991775" y="4099575"/>
            <a:ext cx="1152225" cy="11522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1" name="Google Shape;251;p39"/>
          <p:cNvPicPr preferRelativeResize="0"/>
          <p:nvPr/>
        </p:nvPicPr>
        <p:blipFill>
          <a:blip r:embed="rId3">
            <a:alphaModFix/>
          </a:blip>
          <a:stretch>
            <a:fillRect/>
          </a:stretch>
        </p:blipFill>
        <p:spPr>
          <a:xfrm>
            <a:off x="0" y="0"/>
            <a:ext cx="9144000" cy="5143500"/>
          </a:xfrm>
          <a:prstGeom prst="rect">
            <a:avLst/>
          </a:prstGeom>
          <a:noFill/>
          <a:ln>
            <a:noFill/>
          </a:ln>
        </p:spPr>
      </p:pic>
      <p:sp>
        <p:nvSpPr>
          <p:cNvPr id="252" name="Google Shape;252;p39"/>
          <p:cNvSpPr txBox="1"/>
          <p:nvPr/>
        </p:nvSpPr>
        <p:spPr>
          <a:xfrm>
            <a:off x="511575" y="324925"/>
            <a:ext cx="3297600" cy="6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rPr>
              <a:t>Kingdom Hearts 3</a:t>
            </a:r>
            <a:endParaRPr sz="2400">
              <a:solidFill>
                <a:srgbClr val="FFFFFF"/>
              </a:solidFill>
            </a:endParaRPr>
          </a:p>
        </p:txBody>
      </p:sp>
      <p:sp>
        <p:nvSpPr>
          <p:cNvPr id="253" name="Google Shape;253;p39"/>
          <p:cNvSpPr txBox="1"/>
          <p:nvPr/>
        </p:nvSpPr>
        <p:spPr>
          <a:xfrm>
            <a:off x="1285850" y="1152475"/>
            <a:ext cx="4348500" cy="2309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Being developed by Square Enix.</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The third game in the Kingdom Hearts series.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    Slated for release on January 29th, 2019.</a:t>
            </a:r>
            <a:endParaRPr/>
          </a:p>
        </p:txBody>
      </p:sp>
      <p:pic>
        <p:nvPicPr>
          <p:cNvPr id="254" name="Google Shape;254;p39"/>
          <p:cNvPicPr preferRelativeResize="0"/>
          <p:nvPr/>
        </p:nvPicPr>
        <p:blipFill>
          <a:blip r:embed="rId4">
            <a:alphaModFix/>
          </a:blip>
          <a:stretch>
            <a:fillRect/>
          </a:stretch>
        </p:blipFill>
        <p:spPr>
          <a:xfrm>
            <a:off x="7943400" y="3942900"/>
            <a:ext cx="1200600" cy="12006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a:t>
            </a:r>
            <a:endParaRPr/>
          </a:p>
        </p:txBody>
      </p:sp>
      <p:sp>
        <p:nvSpPr>
          <p:cNvPr id="260" name="Google Shape;260;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61" name="Google Shape;261;p40"/>
          <p:cNvPicPr preferRelativeResize="0"/>
          <p:nvPr/>
        </p:nvPicPr>
        <p:blipFill>
          <a:blip r:embed="rId3">
            <a:alphaModFix/>
          </a:blip>
          <a:stretch>
            <a:fillRect/>
          </a:stretch>
        </p:blipFill>
        <p:spPr>
          <a:xfrm>
            <a:off x="0" y="0"/>
            <a:ext cx="9144000" cy="5143500"/>
          </a:xfrm>
          <a:prstGeom prst="rect">
            <a:avLst/>
          </a:prstGeom>
          <a:noFill/>
          <a:ln>
            <a:noFill/>
          </a:ln>
        </p:spPr>
      </p:pic>
      <p:sp>
        <p:nvSpPr>
          <p:cNvPr id="262" name="Google Shape;262;p40"/>
          <p:cNvSpPr txBox="1"/>
          <p:nvPr/>
        </p:nvSpPr>
        <p:spPr>
          <a:xfrm>
            <a:off x="580725" y="394050"/>
            <a:ext cx="3166200" cy="84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rPr>
              <a:t>Gears 5</a:t>
            </a:r>
            <a:endParaRPr sz="2400">
              <a:solidFill>
                <a:srgbClr val="FFFFFF"/>
              </a:solidFill>
            </a:endParaRPr>
          </a:p>
        </p:txBody>
      </p:sp>
      <p:sp>
        <p:nvSpPr>
          <p:cNvPr id="263" name="Google Shape;263;p40"/>
          <p:cNvSpPr txBox="1"/>
          <p:nvPr/>
        </p:nvSpPr>
        <p:spPr>
          <a:xfrm>
            <a:off x="394050" y="1152475"/>
            <a:ext cx="4383000" cy="1762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Char char="❖"/>
            </a:pPr>
            <a:r>
              <a:rPr lang="en">
                <a:solidFill>
                  <a:srgbClr val="FFFFFF"/>
                </a:solidFill>
              </a:rPr>
              <a:t>Being developed by The Coalition and published by Microsoft Studios.</a:t>
            </a:r>
            <a:endParaRPr>
              <a:solidFill>
                <a:srgbClr val="FFFFFF"/>
              </a:solidFill>
            </a:endParaRPr>
          </a:p>
          <a:p>
            <a:pPr indent="0" lvl="0" marL="45720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The fifth game in the series, and middle installment in the second trilogy.</a:t>
            </a:r>
            <a:endParaRPr>
              <a:solidFill>
                <a:srgbClr val="FFFFFF"/>
              </a:solidFill>
            </a:endParaRPr>
          </a:p>
          <a:p>
            <a:pPr indent="0" lvl="0" marL="45720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Release Date: 2019</a:t>
            </a:r>
            <a:endParaRPr>
              <a:solidFill>
                <a:srgbClr val="FFFFFF"/>
              </a:solidFill>
            </a:endParaRPr>
          </a:p>
        </p:txBody>
      </p:sp>
      <p:pic>
        <p:nvPicPr>
          <p:cNvPr id="264" name="Google Shape;264;p40"/>
          <p:cNvPicPr preferRelativeResize="0"/>
          <p:nvPr/>
        </p:nvPicPr>
        <p:blipFill>
          <a:blip r:embed="rId4">
            <a:alphaModFix/>
          </a:blip>
          <a:stretch>
            <a:fillRect/>
          </a:stretch>
        </p:blipFill>
        <p:spPr>
          <a:xfrm>
            <a:off x="7998700" y="3998200"/>
            <a:ext cx="1145300" cy="11453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Future of E3</a:t>
            </a:r>
            <a:endParaRPr/>
          </a:p>
        </p:txBody>
      </p:sp>
      <p:sp>
        <p:nvSpPr>
          <p:cNvPr id="270" name="Google Shape;270;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a:t>
            </a:r>
            <a:r>
              <a:rPr lang="en"/>
              <a:t>year's</a:t>
            </a:r>
            <a:r>
              <a:rPr lang="en"/>
              <a:t> E3 was huge and had 2.5 million viewers on Twitch and 97.6 million views in total. </a:t>
            </a:r>
            <a:endParaRPr/>
          </a:p>
          <a:p>
            <a:pPr indent="0" lvl="0" marL="0" rtl="0" algn="l">
              <a:spcBef>
                <a:spcPts val="1600"/>
              </a:spcBef>
              <a:spcAft>
                <a:spcPts val="0"/>
              </a:spcAft>
              <a:buNone/>
            </a:pPr>
            <a:r>
              <a:rPr lang="en"/>
              <a:t>Viewership was up 71% more than last year and the total minutes that were watched doubled the amount that was watched last year.</a:t>
            </a:r>
            <a:endParaRPr/>
          </a:p>
          <a:p>
            <a:pPr indent="0" lvl="0" marL="0" rtl="0" algn="l">
              <a:spcBef>
                <a:spcPts val="1600"/>
              </a:spcBef>
              <a:spcAft>
                <a:spcPts val="0"/>
              </a:spcAft>
              <a:buNone/>
            </a:pPr>
            <a:r>
              <a:rPr lang="en"/>
              <a:t>These stats show that E3 is growing and more people are excited for the future of gaming as well as the future of E3 itself. </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21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Intro - </a:t>
            </a:r>
            <a:r>
              <a:rPr lang="en">
                <a:solidFill>
                  <a:srgbClr val="FFFF00"/>
                </a:solidFill>
                <a:latin typeface="Courier New"/>
                <a:ea typeface="Courier New"/>
                <a:cs typeface="Courier New"/>
                <a:sym typeface="Courier New"/>
              </a:rPr>
              <a:t>Roma</a:t>
            </a:r>
            <a:r>
              <a:rPr lang="en">
                <a:latin typeface="Courier New"/>
                <a:ea typeface="Courier New"/>
                <a:cs typeface="Courier New"/>
                <a:sym typeface="Courier New"/>
              </a:rPr>
              <a:t> </a:t>
            </a:r>
            <a:r>
              <a:rPr lang="en">
                <a:solidFill>
                  <a:srgbClr val="FF0000"/>
                </a:solidFill>
                <a:latin typeface="Courier New"/>
                <a:ea typeface="Courier New"/>
                <a:cs typeface="Courier New"/>
                <a:sym typeface="Courier New"/>
              </a:rPr>
              <a:t>Amiri</a:t>
            </a:r>
            <a:endParaRPr>
              <a:solidFill>
                <a:srgbClr val="FF0000"/>
              </a:solidFill>
              <a:latin typeface="Courier New"/>
              <a:ea typeface="Courier New"/>
              <a:cs typeface="Courier New"/>
              <a:sym typeface="Courier New"/>
            </a:endParaRPr>
          </a:p>
        </p:txBody>
      </p:sp>
      <p:sp>
        <p:nvSpPr>
          <p:cNvPr id="70" name="Google Shape;70;p15"/>
          <p:cNvSpPr txBox="1"/>
          <p:nvPr>
            <p:ph idx="1" type="body"/>
          </p:nvPr>
        </p:nvSpPr>
        <p:spPr>
          <a:xfrm>
            <a:off x="311700" y="785325"/>
            <a:ext cx="8520600" cy="1927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Courier New"/>
              <a:buChar char="-"/>
            </a:pPr>
            <a:r>
              <a:rPr b="1" lang="en" sz="1200">
                <a:solidFill>
                  <a:srgbClr val="FFFF00"/>
                </a:solidFill>
                <a:latin typeface="Courier New"/>
                <a:ea typeface="Courier New"/>
                <a:cs typeface="Courier New"/>
                <a:sym typeface="Courier New"/>
              </a:rPr>
              <a:t>E</a:t>
            </a:r>
            <a:r>
              <a:rPr b="1" lang="en" sz="1200">
                <a:solidFill>
                  <a:srgbClr val="FF0000"/>
                </a:solidFill>
                <a:latin typeface="Courier New"/>
                <a:ea typeface="Courier New"/>
                <a:cs typeface="Courier New"/>
                <a:sym typeface="Courier New"/>
              </a:rPr>
              <a:t>3</a:t>
            </a:r>
            <a:r>
              <a:rPr b="1" lang="en" sz="1200">
                <a:latin typeface="Courier New"/>
                <a:ea typeface="Courier New"/>
                <a:cs typeface="Courier New"/>
                <a:sym typeface="Courier New"/>
              </a:rPr>
              <a:t> stands for Electronic Entertainment Expo.</a:t>
            </a:r>
            <a:endParaRPr b="1" sz="1200">
              <a:latin typeface="Courier New"/>
              <a:ea typeface="Courier New"/>
              <a:cs typeface="Courier New"/>
              <a:sym typeface="Courier New"/>
            </a:endParaRPr>
          </a:p>
          <a:p>
            <a:pPr indent="-304800" lvl="0" marL="457200" rtl="0" algn="l">
              <a:spcBef>
                <a:spcPts val="0"/>
              </a:spcBef>
              <a:spcAft>
                <a:spcPts val="0"/>
              </a:spcAft>
              <a:buSzPts val="1200"/>
              <a:buFont typeface="Courier New"/>
              <a:buChar char="-"/>
            </a:pPr>
            <a:r>
              <a:rPr b="1" lang="en" sz="1200">
                <a:latin typeface="Courier New"/>
                <a:ea typeface="Courier New"/>
                <a:cs typeface="Courier New"/>
                <a:sym typeface="Courier New"/>
              </a:rPr>
              <a:t>Organized by Entertainment Software Association (ESA).</a:t>
            </a:r>
            <a:endParaRPr b="1" sz="1200">
              <a:latin typeface="Courier New"/>
              <a:ea typeface="Courier New"/>
              <a:cs typeface="Courier New"/>
              <a:sym typeface="Courier New"/>
            </a:endParaRPr>
          </a:p>
          <a:p>
            <a:pPr indent="-304800" lvl="0" marL="457200" rtl="0" algn="l">
              <a:spcBef>
                <a:spcPts val="0"/>
              </a:spcBef>
              <a:spcAft>
                <a:spcPts val="0"/>
              </a:spcAft>
              <a:buSzPts val="1200"/>
              <a:buFont typeface="Courier New"/>
              <a:buChar char="-"/>
            </a:pPr>
            <a:r>
              <a:rPr b="1" lang="en" sz="1200">
                <a:latin typeface="Courier New"/>
                <a:ea typeface="Courier New"/>
                <a:cs typeface="Courier New"/>
                <a:sym typeface="Courier New"/>
              </a:rPr>
              <a:t>A few days before the event, largest publishers showcase the offerings that will be on display in an hour-long conference.</a:t>
            </a:r>
            <a:endParaRPr b="1" sz="1200">
              <a:latin typeface="Courier New"/>
              <a:ea typeface="Courier New"/>
              <a:cs typeface="Courier New"/>
              <a:sym typeface="Courier New"/>
            </a:endParaRPr>
          </a:p>
          <a:p>
            <a:pPr indent="-304800" lvl="0" marL="457200" rtl="0" algn="l">
              <a:spcBef>
                <a:spcPts val="0"/>
              </a:spcBef>
              <a:spcAft>
                <a:spcPts val="0"/>
              </a:spcAft>
              <a:buSzPts val="1200"/>
              <a:buFont typeface="Courier New"/>
              <a:buChar char="-"/>
            </a:pPr>
            <a:r>
              <a:rPr b="1" lang="en" sz="1200">
                <a:latin typeface="Courier New"/>
                <a:ea typeface="Courier New"/>
                <a:cs typeface="Courier New"/>
                <a:sym typeface="Courier New"/>
              </a:rPr>
              <a:t>Formally an industry-only event.</a:t>
            </a:r>
            <a:endParaRPr b="1" sz="1200">
              <a:latin typeface="Courier New"/>
              <a:ea typeface="Courier New"/>
              <a:cs typeface="Courier New"/>
              <a:sym typeface="Courier New"/>
            </a:endParaRPr>
          </a:p>
          <a:p>
            <a:pPr indent="-304800" lvl="0" marL="457200" rtl="0" algn="l">
              <a:spcBef>
                <a:spcPts val="0"/>
              </a:spcBef>
              <a:spcAft>
                <a:spcPts val="0"/>
              </a:spcAft>
              <a:buSzPts val="1200"/>
              <a:buFont typeface="Courier New"/>
              <a:buChar char="-"/>
            </a:pPr>
            <a:r>
              <a:rPr b="1" lang="en" sz="1200">
                <a:solidFill>
                  <a:srgbClr val="FFFF00"/>
                </a:solidFill>
                <a:latin typeface="Courier New"/>
                <a:ea typeface="Courier New"/>
                <a:cs typeface="Courier New"/>
                <a:sym typeface="Courier New"/>
              </a:rPr>
              <a:t>E</a:t>
            </a:r>
            <a:r>
              <a:rPr b="1" lang="en" sz="1200">
                <a:solidFill>
                  <a:srgbClr val="FF0000"/>
                </a:solidFill>
                <a:latin typeface="Courier New"/>
                <a:ea typeface="Courier New"/>
                <a:cs typeface="Courier New"/>
                <a:sym typeface="Courier New"/>
              </a:rPr>
              <a:t>3</a:t>
            </a:r>
            <a:r>
              <a:rPr b="1" lang="en" sz="1200">
                <a:latin typeface="Courier New"/>
                <a:ea typeface="Courier New"/>
                <a:cs typeface="Courier New"/>
                <a:sym typeface="Courier New"/>
              </a:rPr>
              <a:t> became open to the public starting 2017.</a:t>
            </a:r>
            <a:endParaRPr b="1" sz="1200">
              <a:latin typeface="Courier New"/>
              <a:ea typeface="Courier New"/>
              <a:cs typeface="Courier New"/>
              <a:sym typeface="Courier New"/>
            </a:endParaRPr>
          </a:p>
          <a:p>
            <a:pPr indent="-304800" lvl="0" marL="457200" rtl="0" algn="l">
              <a:spcBef>
                <a:spcPts val="0"/>
              </a:spcBef>
              <a:spcAft>
                <a:spcPts val="0"/>
              </a:spcAft>
              <a:buSzPts val="1200"/>
              <a:buFont typeface="Courier New"/>
              <a:buChar char="-"/>
            </a:pPr>
            <a:r>
              <a:rPr b="1" lang="en" sz="1200">
                <a:latin typeface="Courier New"/>
                <a:ea typeface="Courier New"/>
                <a:cs typeface="Courier New"/>
                <a:sym typeface="Courier New"/>
              </a:rPr>
              <a:t>Since 2009, the event was held in Los Angeles.</a:t>
            </a:r>
            <a:endParaRPr b="1" sz="1200">
              <a:latin typeface="Courier New"/>
              <a:ea typeface="Courier New"/>
              <a:cs typeface="Courier New"/>
              <a:sym typeface="Courier New"/>
            </a:endParaRPr>
          </a:p>
          <a:p>
            <a:pPr indent="-304800" lvl="0" marL="457200" rtl="0" algn="l">
              <a:spcBef>
                <a:spcPts val="0"/>
              </a:spcBef>
              <a:spcAft>
                <a:spcPts val="0"/>
              </a:spcAft>
              <a:buSzPts val="1200"/>
              <a:buFont typeface="Courier New"/>
              <a:buChar char="-"/>
            </a:pPr>
            <a:r>
              <a:rPr b="1" lang="en" sz="1200">
                <a:latin typeface="Courier New"/>
                <a:ea typeface="Courier New"/>
                <a:cs typeface="Courier New"/>
                <a:sym typeface="Courier New"/>
              </a:rPr>
              <a:t>Event is usually held in the second week of June.</a:t>
            </a:r>
            <a:endParaRPr b="1" sz="1200">
              <a:latin typeface="Courier New"/>
              <a:ea typeface="Courier New"/>
              <a:cs typeface="Courier New"/>
              <a:sym typeface="Courier New"/>
            </a:endParaRPr>
          </a:p>
        </p:txBody>
      </p:sp>
      <p:pic>
        <p:nvPicPr>
          <p:cNvPr id="71" name="Google Shape;71;p15"/>
          <p:cNvPicPr preferRelativeResize="0"/>
          <p:nvPr/>
        </p:nvPicPr>
        <p:blipFill>
          <a:blip r:embed="rId3">
            <a:alphaModFix/>
          </a:blip>
          <a:stretch>
            <a:fillRect/>
          </a:stretch>
        </p:blipFill>
        <p:spPr>
          <a:xfrm>
            <a:off x="311700" y="3269600"/>
            <a:ext cx="2246400" cy="1263600"/>
          </a:xfrm>
          <a:prstGeom prst="roundRect">
            <a:avLst>
              <a:gd fmla="val 16667" name="adj"/>
            </a:avLst>
          </a:prstGeom>
          <a:noFill/>
          <a:ln cap="flat" cmpd="sng" w="19050">
            <a:solidFill>
              <a:srgbClr val="FFFF00"/>
            </a:solidFill>
            <a:prstDash val="solid"/>
            <a:round/>
            <a:headEnd len="sm" w="sm" type="none"/>
            <a:tailEnd len="sm" w="sm" type="none"/>
          </a:ln>
        </p:spPr>
      </p:pic>
      <p:pic>
        <p:nvPicPr>
          <p:cNvPr id="72" name="Google Shape;72;p15"/>
          <p:cNvPicPr preferRelativeResize="0"/>
          <p:nvPr/>
        </p:nvPicPr>
        <p:blipFill>
          <a:blip r:embed="rId4">
            <a:alphaModFix/>
          </a:blip>
          <a:stretch>
            <a:fillRect/>
          </a:stretch>
        </p:blipFill>
        <p:spPr>
          <a:xfrm>
            <a:off x="2834913" y="2987263"/>
            <a:ext cx="3250250" cy="1828274"/>
          </a:xfrm>
          <a:prstGeom prst="rect">
            <a:avLst/>
          </a:prstGeom>
          <a:noFill/>
          <a:ln cap="flat" cmpd="sng" w="19050">
            <a:solidFill>
              <a:srgbClr val="FF0000"/>
            </a:solidFill>
            <a:prstDash val="solid"/>
            <a:round/>
            <a:headEnd len="sm" w="sm" type="none"/>
            <a:tailEnd len="sm" w="sm" type="none"/>
          </a:ln>
        </p:spPr>
      </p:pic>
      <p:pic>
        <p:nvPicPr>
          <p:cNvPr id="73" name="Google Shape;73;p15"/>
          <p:cNvPicPr preferRelativeResize="0"/>
          <p:nvPr/>
        </p:nvPicPr>
        <p:blipFill>
          <a:blip r:embed="rId5">
            <a:alphaModFix/>
          </a:blip>
          <a:stretch>
            <a:fillRect/>
          </a:stretch>
        </p:blipFill>
        <p:spPr>
          <a:xfrm>
            <a:off x="6361974" y="3387579"/>
            <a:ext cx="2470325" cy="1027650"/>
          </a:xfrm>
          <a:prstGeom prst="rect">
            <a:avLst/>
          </a:prstGeom>
          <a:noFill/>
          <a:ln cap="flat" cmpd="sng" w="19050">
            <a:solidFill>
              <a:srgbClr val="FFFF00"/>
            </a:solidFill>
            <a:prstDash val="solid"/>
            <a:round/>
            <a:headEnd len="sm" w="sm" type="none"/>
            <a:tailEnd len="sm" w="sm" type="none"/>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pic>
        <p:nvPicPr>
          <p:cNvPr id="275" name="Google Shape;275;p4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 </a:t>
            </a:r>
            <a:endParaRPr/>
          </a:p>
        </p:txBody>
      </p:sp>
      <p:sp>
        <p:nvSpPr>
          <p:cNvPr id="281" name="Google Shape;281;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fortune.com/2018/06/26/e3-2018-twitch-streaming/ - used in slide 29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301000"/>
            <a:ext cx="228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History</a:t>
            </a:r>
            <a:endParaRPr>
              <a:latin typeface="Courier New"/>
              <a:ea typeface="Courier New"/>
              <a:cs typeface="Courier New"/>
              <a:sym typeface="Courier New"/>
            </a:endParaRPr>
          </a:p>
        </p:txBody>
      </p:sp>
      <p:sp>
        <p:nvSpPr>
          <p:cNvPr id="79" name="Google Shape;79;p16"/>
          <p:cNvSpPr txBox="1"/>
          <p:nvPr>
            <p:ph idx="1" type="body"/>
          </p:nvPr>
        </p:nvSpPr>
        <p:spPr>
          <a:xfrm>
            <a:off x="260275" y="8635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The very first E3 ever held was in 1995 and it has been 22 years since then.</a:t>
            </a:r>
            <a:endParaRPr>
              <a:latin typeface="Courier New"/>
              <a:ea typeface="Courier New"/>
              <a:cs typeface="Courier New"/>
              <a:sym typeface="Courier New"/>
            </a:endParaRPr>
          </a:p>
          <a:p>
            <a:pPr indent="-317500" lvl="0" marL="457200" rtl="0" algn="l">
              <a:spcBef>
                <a:spcPts val="1600"/>
              </a:spcBef>
              <a:spcAft>
                <a:spcPts val="0"/>
              </a:spcAft>
              <a:buSzPts val="1400"/>
              <a:buFont typeface="Courier New"/>
              <a:buChar char="●"/>
            </a:pPr>
            <a:r>
              <a:rPr lang="en" sz="1400">
                <a:latin typeface="Courier New"/>
                <a:ea typeface="Courier New"/>
                <a:cs typeface="Courier New"/>
                <a:sym typeface="Courier New"/>
              </a:rPr>
              <a:t>Every year the event is usually held in Los </a:t>
            </a:r>
            <a:r>
              <a:rPr lang="en" sz="1400">
                <a:latin typeface="Courier New"/>
                <a:ea typeface="Courier New"/>
                <a:cs typeface="Courier New"/>
                <a:sym typeface="Courier New"/>
              </a:rPr>
              <a:t>Angeles Convention Centre. Except for </a:t>
            </a:r>
            <a:endParaRPr sz="1400">
              <a:latin typeface="Courier New"/>
              <a:ea typeface="Courier New"/>
              <a:cs typeface="Courier New"/>
              <a:sym typeface="Courier New"/>
            </a:endParaRPr>
          </a:p>
          <a:p>
            <a:pPr indent="-317500" lvl="0" marL="457200" rtl="0" algn="l">
              <a:spcBef>
                <a:spcPts val="0"/>
              </a:spcBef>
              <a:spcAft>
                <a:spcPts val="0"/>
              </a:spcAft>
              <a:buSzPts val="1400"/>
              <a:buFont typeface="Courier New"/>
              <a:buChar char="●"/>
            </a:pPr>
            <a:r>
              <a:rPr lang="en" sz="1400">
                <a:latin typeface="Courier New"/>
                <a:ea typeface="Courier New"/>
                <a:cs typeface="Courier New"/>
                <a:sym typeface="Courier New"/>
              </a:rPr>
              <a:t>It is run by the ESA (Entertainment Software Association)</a:t>
            </a:r>
            <a:endParaRPr sz="1400">
              <a:latin typeface="Courier New"/>
              <a:ea typeface="Courier New"/>
              <a:cs typeface="Courier New"/>
              <a:sym typeface="Courier New"/>
            </a:endParaRPr>
          </a:p>
          <a:p>
            <a:pPr indent="-317500" lvl="0" marL="457200" rtl="0" algn="l">
              <a:spcBef>
                <a:spcPts val="0"/>
              </a:spcBef>
              <a:spcAft>
                <a:spcPts val="0"/>
              </a:spcAft>
              <a:buSzPts val="1400"/>
              <a:buFont typeface="Courier New"/>
              <a:buChar char="●"/>
            </a:pPr>
            <a:r>
              <a:rPr lang="en" sz="1400">
                <a:latin typeface="Courier New"/>
                <a:ea typeface="Courier New"/>
                <a:cs typeface="Courier New"/>
                <a:sym typeface="Courier New"/>
              </a:rPr>
              <a:t>The first ever E3 had over 50,000 attendees in 1995. </a:t>
            </a:r>
            <a:endParaRPr sz="1400">
              <a:latin typeface="Courier New"/>
              <a:ea typeface="Courier New"/>
              <a:cs typeface="Courier New"/>
              <a:sym typeface="Courier New"/>
            </a:endParaRPr>
          </a:p>
          <a:p>
            <a:pPr indent="-317500" lvl="0" marL="457200" rtl="0" algn="l">
              <a:spcBef>
                <a:spcPts val="0"/>
              </a:spcBef>
              <a:spcAft>
                <a:spcPts val="0"/>
              </a:spcAft>
              <a:buSzPts val="1400"/>
              <a:buFont typeface="Courier New"/>
              <a:buChar char="●"/>
            </a:pPr>
            <a:r>
              <a:rPr lang="en" sz="1400">
                <a:latin typeface="Courier New"/>
                <a:ea typeface="Courier New"/>
                <a:cs typeface="Courier New"/>
                <a:sym typeface="Courier New"/>
              </a:rPr>
              <a:t>In 2007 the ESA wanted to downsize the event and made it a much smaller audience size. But reverted back to large scale in 2009.</a:t>
            </a:r>
            <a:endParaRPr sz="1400">
              <a:latin typeface="Courier New"/>
              <a:ea typeface="Courier New"/>
              <a:cs typeface="Courier New"/>
              <a:sym typeface="Courier New"/>
            </a:endParaRPr>
          </a:p>
          <a:p>
            <a:pPr indent="-317500" lvl="0" marL="457200" rtl="0" algn="l">
              <a:spcBef>
                <a:spcPts val="0"/>
              </a:spcBef>
              <a:spcAft>
                <a:spcPts val="0"/>
              </a:spcAft>
              <a:buSzPts val="1400"/>
              <a:buFont typeface="Courier New"/>
              <a:buChar char="●"/>
            </a:pPr>
            <a:r>
              <a:rPr lang="en" sz="1400">
                <a:latin typeface="Courier New"/>
                <a:ea typeface="Courier New"/>
                <a:cs typeface="Courier New"/>
                <a:sym typeface="Courier New"/>
              </a:rPr>
              <a:t>2017 was the first year e3 was open to the public and consumers were allowed to purchase tickets to the event. </a:t>
            </a:r>
            <a:endParaRPr sz="1400">
              <a:latin typeface="Courier New"/>
              <a:ea typeface="Courier New"/>
              <a:cs typeface="Courier New"/>
              <a:sym typeface="Courier New"/>
            </a:endParaRPr>
          </a:p>
        </p:txBody>
      </p:sp>
      <p:pic>
        <p:nvPicPr>
          <p:cNvPr id="80" name="Google Shape;80;p16"/>
          <p:cNvPicPr preferRelativeResize="0"/>
          <p:nvPr/>
        </p:nvPicPr>
        <p:blipFill>
          <a:blip r:embed="rId3">
            <a:alphaModFix/>
          </a:blip>
          <a:stretch>
            <a:fillRect/>
          </a:stretch>
        </p:blipFill>
        <p:spPr>
          <a:xfrm>
            <a:off x="5537475" y="3588100"/>
            <a:ext cx="2631503" cy="1478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300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Relevance </a:t>
            </a:r>
            <a:r>
              <a:rPr lang="en">
                <a:latin typeface="Courier New"/>
                <a:ea typeface="Courier New"/>
                <a:cs typeface="Courier New"/>
                <a:sym typeface="Courier New"/>
              </a:rPr>
              <a:t>- Sam</a:t>
            </a:r>
            <a:endParaRPr>
              <a:latin typeface="Courier New"/>
              <a:ea typeface="Courier New"/>
              <a:cs typeface="Courier New"/>
              <a:sym typeface="Courier New"/>
            </a:endParaRPr>
          </a:p>
        </p:txBody>
      </p:sp>
      <p:sp>
        <p:nvSpPr>
          <p:cNvPr id="86" name="Google Shape;86;p17"/>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E3 is important and relevant to </a:t>
            </a:r>
            <a:r>
              <a:rPr lang="en">
                <a:latin typeface="Courier New"/>
                <a:ea typeface="Courier New"/>
                <a:cs typeface="Courier New"/>
                <a:sym typeface="Courier New"/>
              </a:rPr>
              <a:t>a lot</a:t>
            </a:r>
            <a:r>
              <a:rPr lang="en">
                <a:latin typeface="Courier New"/>
                <a:ea typeface="Courier New"/>
                <a:cs typeface="Courier New"/>
                <a:sym typeface="Courier New"/>
              </a:rPr>
              <a:t> of different groups, companies and individuals for a variety of reasons.</a:t>
            </a:r>
            <a:endParaRPr>
              <a:latin typeface="Courier New"/>
              <a:ea typeface="Courier New"/>
              <a:cs typeface="Courier New"/>
              <a:sym typeface="Courier New"/>
            </a:endParaRPr>
          </a:p>
          <a:p>
            <a:pPr indent="-323850" lvl="0" marL="457200" rtl="0" algn="l">
              <a:spcBef>
                <a:spcPts val="1600"/>
              </a:spcBef>
              <a:spcAft>
                <a:spcPts val="0"/>
              </a:spcAft>
              <a:buSzPts val="1500"/>
              <a:buFont typeface="Courier New"/>
              <a:buChar char="●"/>
            </a:pPr>
            <a:r>
              <a:rPr lang="en" sz="1500">
                <a:latin typeface="Courier New"/>
                <a:ea typeface="Courier New"/>
                <a:cs typeface="Courier New"/>
                <a:sym typeface="Courier New"/>
              </a:rPr>
              <a:t>It lets publishers, developers, producers to network and have meetings with retail stores and other international companies.</a:t>
            </a:r>
            <a:endParaRPr sz="1500">
              <a:latin typeface="Courier New"/>
              <a:ea typeface="Courier New"/>
              <a:cs typeface="Courier New"/>
              <a:sym typeface="Courier New"/>
            </a:endParaRPr>
          </a:p>
          <a:p>
            <a:pPr indent="-323850" lvl="0" marL="457200" rtl="0" algn="l">
              <a:spcBef>
                <a:spcPts val="0"/>
              </a:spcBef>
              <a:spcAft>
                <a:spcPts val="0"/>
              </a:spcAft>
              <a:buSzPts val="1500"/>
              <a:buFont typeface="Courier New"/>
              <a:buChar char="●"/>
            </a:pPr>
            <a:r>
              <a:rPr lang="en" sz="1500">
                <a:latin typeface="Courier New"/>
                <a:ea typeface="Courier New"/>
                <a:cs typeface="Courier New"/>
                <a:sym typeface="Courier New"/>
              </a:rPr>
              <a:t>It lets consumers see why they should buy the various games and decide for themselves what looks good and what </a:t>
            </a:r>
            <a:r>
              <a:rPr lang="en" sz="1500">
                <a:latin typeface="Courier New"/>
                <a:ea typeface="Courier New"/>
                <a:cs typeface="Courier New"/>
                <a:sym typeface="Courier New"/>
              </a:rPr>
              <a:t>doesn't</a:t>
            </a:r>
            <a:r>
              <a:rPr lang="en" sz="1500">
                <a:latin typeface="Courier New"/>
                <a:ea typeface="Courier New"/>
                <a:cs typeface="Courier New"/>
                <a:sym typeface="Courier New"/>
              </a:rPr>
              <a:t>. </a:t>
            </a:r>
            <a:endParaRPr sz="1500">
              <a:latin typeface="Courier New"/>
              <a:ea typeface="Courier New"/>
              <a:cs typeface="Courier New"/>
              <a:sym typeface="Courier New"/>
            </a:endParaRPr>
          </a:p>
          <a:p>
            <a:pPr indent="-323850" lvl="0" marL="457200" rtl="0" algn="l">
              <a:spcBef>
                <a:spcPts val="0"/>
              </a:spcBef>
              <a:spcAft>
                <a:spcPts val="0"/>
              </a:spcAft>
              <a:buSzPts val="1500"/>
              <a:buFont typeface="Courier New"/>
              <a:buChar char="●"/>
            </a:pPr>
            <a:r>
              <a:rPr lang="en" sz="1500">
                <a:latin typeface="Courier New"/>
                <a:ea typeface="Courier New"/>
                <a:cs typeface="Courier New"/>
                <a:sym typeface="Courier New"/>
              </a:rPr>
              <a:t>It lets smaller indie companies and game developers a platform to showcase there game in the best way, so to compete with the larger companies like Rockstar and </a:t>
            </a:r>
            <a:r>
              <a:rPr lang="en" sz="1500">
                <a:latin typeface="Courier New"/>
                <a:ea typeface="Courier New"/>
                <a:cs typeface="Courier New"/>
                <a:sym typeface="Courier New"/>
              </a:rPr>
              <a:t>bethesda</a:t>
            </a:r>
            <a:endParaRPr sz="1500">
              <a:latin typeface="Courier New"/>
              <a:ea typeface="Courier New"/>
              <a:cs typeface="Courier New"/>
              <a:sym typeface="Courier Ne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0" name="Shape 90"/>
        <p:cNvGrpSpPr/>
        <p:nvPr/>
      </p:nvGrpSpPr>
      <p:grpSpPr>
        <a:xfrm>
          <a:off x="0" y="0"/>
          <a:ext cx="0" cy="0"/>
          <a:chOff x="0" y="0"/>
          <a:chExt cx="0" cy="0"/>
        </a:xfrm>
      </p:grpSpPr>
      <p:sp>
        <p:nvSpPr>
          <p:cNvPr id="91" name="Google Shape;91;p18"/>
          <p:cNvSpPr txBox="1"/>
          <p:nvPr>
            <p:ph type="title"/>
          </p:nvPr>
        </p:nvSpPr>
        <p:spPr>
          <a:xfrm>
            <a:off x="311700" y="233125"/>
            <a:ext cx="8520600" cy="5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rPr>
              <a:t>The Sinking City</a:t>
            </a:r>
            <a:endParaRPr b="1" sz="1800">
              <a:solidFill>
                <a:srgbClr val="CCCCCC"/>
              </a:solidFill>
              <a:highlight>
                <a:srgbClr val="FFFFFF"/>
              </a:highlight>
            </a:endParaRPr>
          </a:p>
          <a:p>
            <a:pPr indent="0" lvl="0" marL="0" rtl="0" algn="l">
              <a:spcBef>
                <a:spcPts val="0"/>
              </a:spcBef>
              <a:spcAft>
                <a:spcPts val="0"/>
              </a:spcAft>
              <a:buNone/>
            </a:pPr>
            <a:r>
              <a:t/>
            </a:r>
            <a:endParaRPr/>
          </a:p>
        </p:txBody>
      </p:sp>
      <p:sp>
        <p:nvSpPr>
          <p:cNvPr id="92" name="Google Shape;92;p18"/>
          <p:cNvSpPr txBox="1"/>
          <p:nvPr>
            <p:ph idx="1" type="body"/>
          </p:nvPr>
        </p:nvSpPr>
        <p:spPr>
          <a:xfrm>
            <a:off x="311700" y="831925"/>
            <a:ext cx="2770500" cy="4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Release: March 21, 2019</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93" name="Google Shape;93;p18"/>
          <p:cNvSpPr txBox="1"/>
          <p:nvPr/>
        </p:nvSpPr>
        <p:spPr>
          <a:xfrm>
            <a:off x="311700" y="2263775"/>
            <a:ext cx="3042000" cy="27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B7B7B7"/>
                </a:solidFill>
              </a:rPr>
              <a:t>The Sinking City takes place in Oakmont, Massachusetts, which is experience unprecedented flooding. You play as a private investigator attempting to find the disaster’s source, only to discover that something is controlling the minds of residents</a:t>
            </a:r>
            <a:endParaRPr sz="1700">
              <a:solidFill>
                <a:srgbClr val="B7B7B7"/>
              </a:solidFill>
            </a:endParaRPr>
          </a:p>
        </p:txBody>
      </p:sp>
      <p:pic>
        <p:nvPicPr>
          <p:cNvPr id="94" name="Google Shape;94;p18"/>
          <p:cNvPicPr preferRelativeResize="0"/>
          <p:nvPr/>
        </p:nvPicPr>
        <p:blipFill rotWithShape="1">
          <a:blip r:embed="rId4">
            <a:alphaModFix/>
          </a:blip>
          <a:srcRect b="9371" l="8711" r="10179" t="8633"/>
          <a:stretch/>
        </p:blipFill>
        <p:spPr>
          <a:xfrm>
            <a:off x="8191900" y="4181025"/>
            <a:ext cx="952100" cy="962475"/>
          </a:xfrm>
          <a:prstGeom prst="rect">
            <a:avLst/>
          </a:prstGeom>
          <a:noFill/>
          <a:ln>
            <a:noFill/>
          </a:ln>
        </p:spPr>
      </p:pic>
      <p:sp>
        <p:nvSpPr>
          <p:cNvPr id="95" name="Google Shape;95;p18"/>
          <p:cNvSpPr txBox="1"/>
          <p:nvPr/>
        </p:nvSpPr>
        <p:spPr>
          <a:xfrm>
            <a:off x="311700" y="1296300"/>
            <a:ext cx="2826600" cy="96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B7B7B7"/>
                </a:solidFill>
                <a:latin typeface="Roboto"/>
                <a:ea typeface="Roboto"/>
                <a:cs typeface="Roboto"/>
                <a:sym typeface="Roboto"/>
              </a:rPr>
              <a:t>Developed by Frowares and published by Bigben Interactive</a:t>
            </a:r>
            <a:endParaRPr sz="1700">
              <a:solidFill>
                <a:srgbClr val="B7B7B7"/>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19"/>
          <p:cNvSpPr txBox="1"/>
          <p:nvPr>
            <p:ph idx="1" type="body"/>
          </p:nvPr>
        </p:nvSpPr>
        <p:spPr>
          <a:xfrm>
            <a:off x="0" y="2905250"/>
            <a:ext cx="4572000" cy="22380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1000"/>
              </a:spcBef>
              <a:spcAft>
                <a:spcPts val="0"/>
              </a:spcAft>
              <a:buClr>
                <a:srgbClr val="FFFFFF"/>
              </a:buClr>
              <a:buSzPts val="1400"/>
              <a:buFont typeface="Roboto"/>
              <a:buChar char="●"/>
            </a:pPr>
            <a:r>
              <a:rPr lang="en" sz="1400">
                <a:solidFill>
                  <a:srgbClr val="FFFFFF"/>
                </a:solidFill>
                <a:latin typeface="Roboto"/>
                <a:ea typeface="Roboto"/>
                <a:cs typeface="Roboto"/>
                <a:sym typeface="Roboto"/>
              </a:rPr>
              <a:t>Just Cause 4 brings back hero agent Rico Rodriguez and his grappling hook and sets them loose in the fictional South America country of Solis</a:t>
            </a:r>
            <a:endParaRPr sz="1400">
              <a:solidFill>
                <a:srgbClr val="FFFFFF"/>
              </a:solidFill>
              <a:latin typeface="Roboto"/>
              <a:ea typeface="Roboto"/>
              <a:cs typeface="Roboto"/>
              <a:sym typeface="Roboto"/>
            </a:endParaRPr>
          </a:p>
          <a:p>
            <a:pPr indent="-317500" lvl="0" marL="457200" rtl="0" algn="l">
              <a:lnSpc>
                <a:spcPct val="100000"/>
              </a:lnSpc>
              <a:spcBef>
                <a:spcPts val="0"/>
              </a:spcBef>
              <a:spcAft>
                <a:spcPts val="0"/>
              </a:spcAft>
              <a:buClr>
                <a:srgbClr val="FFFFFF"/>
              </a:buClr>
              <a:buSzPts val="1400"/>
              <a:buFont typeface="Roboto"/>
              <a:buChar char="●"/>
            </a:pPr>
            <a:r>
              <a:rPr lang="en" sz="1400">
                <a:solidFill>
                  <a:srgbClr val="FFFFFF"/>
                </a:solidFill>
                <a:latin typeface="Roboto"/>
                <a:ea typeface="Roboto"/>
                <a:cs typeface="Roboto"/>
                <a:sym typeface="Roboto"/>
              </a:rPr>
              <a:t>The game features massive destruction, and over the top action.</a:t>
            </a:r>
            <a:endParaRPr sz="1400">
              <a:solidFill>
                <a:srgbClr val="FFFFFF"/>
              </a:solidFill>
              <a:latin typeface="Roboto"/>
              <a:ea typeface="Roboto"/>
              <a:cs typeface="Roboto"/>
              <a:sym typeface="Roboto"/>
            </a:endParaRPr>
          </a:p>
          <a:p>
            <a:pPr indent="-317500" lvl="0" marL="457200" rtl="0" algn="l">
              <a:lnSpc>
                <a:spcPct val="100000"/>
              </a:lnSpc>
              <a:spcBef>
                <a:spcPts val="0"/>
              </a:spcBef>
              <a:spcAft>
                <a:spcPts val="0"/>
              </a:spcAft>
              <a:buClr>
                <a:srgbClr val="FFFFFF"/>
              </a:buClr>
              <a:buSzPts val="1400"/>
              <a:buChar char="●"/>
            </a:pPr>
            <a:r>
              <a:rPr lang="en" sz="1400">
                <a:solidFill>
                  <a:srgbClr val="FFFFFF"/>
                </a:solidFill>
              </a:rPr>
              <a:t>You're fighting The Black Hand again, but this time you're in their world, so they have home advantage.</a:t>
            </a:r>
            <a:endParaRPr sz="1400">
              <a:solidFill>
                <a:srgbClr val="FFFFFF"/>
              </a:solidFill>
              <a:latin typeface="Roboto"/>
              <a:ea typeface="Roboto"/>
              <a:cs typeface="Roboto"/>
              <a:sym typeface="Roboto"/>
            </a:endParaRPr>
          </a:p>
        </p:txBody>
      </p:sp>
      <p:sp>
        <p:nvSpPr>
          <p:cNvPr id="101" name="Google Shape;101;p19"/>
          <p:cNvSpPr txBox="1"/>
          <p:nvPr/>
        </p:nvSpPr>
        <p:spPr>
          <a:xfrm>
            <a:off x="4572000" y="3051100"/>
            <a:ext cx="4480200" cy="1195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Char char="●"/>
            </a:pPr>
            <a:r>
              <a:rPr lang="en">
                <a:solidFill>
                  <a:srgbClr val="FFFFFF"/>
                </a:solidFill>
              </a:rPr>
              <a:t>Genre: Action-adventure</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Developed by Avalanche Studios and published by Square Enix</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Just Cause 4 will release on December 4, 2018, on PS4, Xbox One, and PC</a:t>
            </a:r>
            <a:endParaRPr>
              <a:solidFill>
                <a:srgbClr val="FFFFFF"/>
              </a:solidFill>
            </a:endParaRPr>
          </a:p>
        </p:txBody>
      </p:sp>
      <p:pic>
        <p:nvPicPr>
          <p:cNvPr id="102" name="Google Shape;102;p19"/>
          <p:cNvPicPr preferRelativeResize="0"/>
          <p:nvPr/>
        </p:nvPicPr>
        <p:blipFill>
          <a:blip r:embed="rId4">
            <a:alphaModFix/>
          </a:blip>
          <a:stretch>
            <a:fillRect/>
          </a:stretch>
        </p:blipFill>
        <p:spPr>
          <a:xfrm>
            <a:off x="8173600" y="4173100"/>
            <a:ext cx="970400" cy="970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20"/>
          <p:cNvSpPr txBox="1"/>
          <p:nvPr>
            <p:ph type="title"/>
          </p:nvPr>
        </p:nvSpPr>
        <p:spPr>
          <a:xfrm>
            <a:off x="0" y="0"/>
            <a:ext cx="9144000" cy="93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D9D9D9"/>
                </a:solidFill>
                <a:latin typeface="Oswald"/>
                <a:ea typeface="Oswald"/>
                <a:cs typeface="Oswald"/>
                <a:sym typeface="Oswald"/>
              </a:rPr>
              <a:t>Star Citizen</a:t>
            </a:r>
            <a:endParaRPr>
              <a:solidFill>
                <a:srgbClr val="D9D9D9"/>
              </a:solidFill>
              <a:latin typeface="Oswald"/>
              <a:ea typeface="Oswald"/>
              <a:cs typeface="Oswald"/>
              <a:sym typeface="Oswald"/>
            </a:endParaRPr>
          </a:p>
          <a:p>
            <a:pPr indent="0" lvl="0" marL="0" rtl="0" algn="ctr">
              <a:spcBef>
                <a:spcPts val="0"/>
              </a:spcBef>
              <a:spcAft>
                <a:spcPts val="0"/>
              </a:spcAft>
              <a:buNone/>
            </a:pPr>
            <a:r>
              <a:rPr lang="en">
                <a:solidFill>
                  <a:srgbClr val="D9D9D9"/>
                </a:solidFill>
                <a:latin typeface="Oswald"/>
                <a:ea typeface="Oswald"/>
                <a:cs typeface="Oswald"/>
                <a:sym typeface="Oswald"/>
              </a:rPr>
              <a:t>Alpha 3.2</a:t>
            </a:r>
            <a:endParaRPr>
              <a:solidFill>
                <a:srgbClr val="D9D9D9"/>
              </a:solidFill>
              <a:latin typeface="Oswald"/>
              <a:ea typeface="Oswald"/>
              <a:cs typeface="Oswald"/>
              <a:sym typeface="Oswald"/>
            </a:endParaRPr>
          </a:p>
        </p:txBody>
      </p:sp>
      <p:sp>
        <p:nvSpPr>
          <p:cNvPr id="108" name="Google Shape;108;p20"/>
          <p:cNvSpPr txBox="1"/>
          <p:nvPr>
            <p:ph idx="1" type="body"/>
          </p:nvPr>
        </p:nvSpPr>
        <p:spPr>
          <a:xfrm>
            <a:off x="0" y="939000"/>
            <a:ext cx="9144000" cy="726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D9D9D9"/>
                </a:solidFill>
              </a:rPr>
              <a:t>Star Citizen is an upcoming massively multiplayer, space trading and combat game developed and published by Cloud Imperium Games for Microsoft Windows. </a:t>
            </a:r>
            <a:endParaRPr>
              <a:solidFill>
                <a:srgbClr val="D9D9D9"/>
              </a:solidFill>
            </a:endParaRPr>
          </a:p>
        </p:txBody>
      </p:sp>
      <p:sp>
        <p:nvSpPr>
          <p:cNvPr id="109" name="Google Shape;109;p20"/>
          <p:cNvSpPr txBox="1"/>
          <p:nvPr/>
        </p:nvSpPr>
        <p:spPr>
          <a:xfrm>
            <a:off x="0" y="1665900"/>
            <a:ext cx="9144000" cy="120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CCCCCC"/>
                </a:solidFill>
                <a:latin typeface="Roboto"/>
                <a:ea typeface="Roboto"/>
                <a:cs typeface="Roboto"/>
                <a:sym typeface="Roboto"/>
              </a:rPr>
              <a:t>The Alpha 3.2 update for Star Citizen will be coming soon. We were treated to a montage of players on foot, in ships, and in massive carrier ships in space and in the atmosphere. We got to see a variety of settings from the game and a few different scenarios including ground combat, space combat, and tranquil exploration on foot and in ships.</a:t>
            </a:r>
            <a:endParaRPr sz="1800">
              <a:solidFill>
                <a:srgbClr val="CCCCCC"/>
              </a:solidFill>
            </a:endParaRPr>
          </a:p>
        </p:txBody>
      </p:sp>
      <p:pic>
        <p:nvPicPr>
          <p:cNvPr id="110" name="Google Shape;110;p20"/>
          <p:cNvPicPr preferRelativeResize="0"/>
          <p:nvPr/>
        </p:nvPicPr>
        <p:blipFill>
          <a:blip r:embed="rId4">
            <a:alphaModFix/>
          </a:blip>
          <a:stretch>
            <a:fillRect/>
          </a:stretch>
        </p:blipFill>
        <p:spPr>
          <a:xfrm>
            <a:off x="8333400" y="4333225"/>
            <a:ext cx="810600" cy="810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Cyberpunk 2077- Ethan </a:t>
            </a:r>
            <a:endParaRPr/>
          </a:p>
        </p:txBody>
      </p:sp>
      <p:sp>
        <p:nvSpPr>
          <p:cNvPr id="116" name="Google Shape;116;p21"/>
          <p:cNvSpPr txBox="1"/>
          <p:nvPr>
            <p:ph idx="1" type="body"/>
          </p:nvPr>
        </p:nvSpPr>
        <p:spPr>
          <a:xfrm>
            <a:off x="311700" y="11056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7" name="Google Shape;117;p21"/>
          <p:cNvPicPr preferRelativeResize="0"/>
          <p:nvPr/>
        </p:nvPicPr>
        <p:blipFill>
          <a:blip r:embed="rId3">
            <a:alphaModFix/>
          </a:blip>
          <a:stretch>
            <a:fillRect/>
          </a:stretch>
        </p:blipFill>
        <p:spPr>
          <a:xfrm>
            <a:off x="0" y="0"/>
            <a:ext cx="9144000" cy="5143500"/>
          </a:xfrm>
          <a:prstGeom prst="rect">
            <a:avLst/>
          </a:prstGeom>
          <a:noFill/>
          <a:ln>
            <a:noFill/>
          </a:ln>
        </p:spPr>
      </p:pic>
      <p:sp>
        <p:nvSpPr>
          <p:cNvPr id="118" name="Google Shape;118;p21"/>
          <p:cNvSpPr txBox="1"/>
          <p:nvPr/>
        </p:nvSpPr>
        <p:spPr>
          <a:xfrm>
            <a:off x="131875" y="131875"/>
            <a:ext cx="9012000" cy="58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3F3F3"/>
                </a:solidFill>
              </a:rPr>
              <a:t>CyberPunk 2077 </a:t>
            </a:r>
            <a:endParaRPr sz="2400">
              <a:solidFill>
                <a:srgbClr val="F3F3F3"/>
              </a:solidFill>
            </a:endParaRPr>
          </a:p>
        </p:txBody>
      </p:sp>
      <p:sp>
        <p:nvSpPr>
          <p:cNvPr id="119" name="Google Shape;119;p21"/>
          <p:cNvSpPr txBox="1"/>
          <p:nvPr/>
        </p:nvSpPr>
        <p:spPr>
          <a:xfrm>
            <a:off x="131875" y="712075"/>
            <a:ext cx="8568600" cy="385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rPr>
              <a:t>being developed by CD Projekt Red, the creators of The Witcher series. </a:t>
            </a:r>
            <a:endParaRPr sz="1800">
              <a:solidFill>
                <a:srgbClr val="FFFFFF"/>
              </a:solidFill>
            </a:endParaRPr>
          </a:p>
          <a:p>
            <a:pPr indent="0" lvl="0" marL="0" rtl="0" algn="l">
              <a:spcBef>
                <a:spcPts val="1600"/>
              </a:spcBef>
              <a:spcAft>
                <a:spcPts val="0"/>
              </a:spcAft>
              <a:buNone/>
            </a:pPr>
            <a:r>
              <a:rPr lang="en" sz="1800">
                <a:solidFill>
                  <a:srgbClr val="FFFFFF"/>
                </a:solidFill>
              </a:rPr>
              <a:t>Release: No current release date</a:t>
            </a:r>
            <a:endParaRPr sz="1800">
              <a:solidFill>
                <a:srgbClr val="FFFFFF"/>
              </a:solidFill>
            </a:endParaRPr>
          </a:p>
          <a:p>
            <a:pPr indent="0" lvl="0" marL="0" rtl="0" algn="l">
              <a:spcBef>
                <a:spcPts val="1600"/>
              </a:spcBef>
              <a:spcAft>
                <a:spcPts val="0"/>
              </a:spcAft>
              <a:buNone/>
            </a:pPr>
            <a:r>
              <a:t/>
            </a:r>
            <a:endParaRPr sz="1800">
              <a:solidFill>
                <a:srgbClr val="FFFFFF"/>
              </a:solidFill>
            </a:endParaRPr>
          </a:p>
          <a:p>
            <a:pPr indent="0" lvl="0" marL="0" rtl="0" algn="l">
              <a:spcBef>
                <a:spcPts val="1600"/>
              </a:spcBef>
              <a:spcAft>
                <a:spcPts val="0"/>
              </a:spcAft>
              <a:buNone/>
            </a:pPr>
            <a:r>
              <a:rPr lang="en" sz="1800">
                <a:solidFill>
                  <a:srgbClr val="FFFFFF"/>
                </a:solidFill>
              </a:rPr>
              <a:t>Genre: RPG</a:t>
            </a:r>
            <a:endParaRPr sz="1800">
              <a:solidFill>
                <a:srgbClr val="FFFFFF"/>
              </a:solidFill>
            </a:endParaRPr>
          </a:p>
          <a:p>
            <a:pPr indent="0" lvl="0" marL="0" rtl="0" algn="l">
              <a:spcBef>
                <a:spcPts val="1600"/>
              </a:spcBef>
              <a:spcAft>
                <a:spcPts val="0"/>
              </a:spcAft>
              <a:buNone/>
            </a:pPr>
            <a:r>
              <a:rPr lang="en" sz="1800">
                <a:solidFill>
                  <a:srgbClr val="FFFFFF"/>
                </a:solidFill>
              </a:rPr>
              <a:t>Cyberpunk 2077 is an open world RPG set in a fictional city known as Night City. </a:t>
            </a:r>
            <a:endParaRPr sz="1800">
              <a:solidFill>
                <a:srgbClr val="FFFFFF"/>
              </a:solidFill>
            </a:endParaRPr>
          </a:p>
          <a:p>
            <a:pPr indent="0" lvl="0" marL="0" rtl="0" algn="l">
              <a:spcBef>
                <a:spcPts val="0"/>
              </a:spcBef>
              <a:spcAft>
                <a:spcPts val="0"/>
              </a:spcAft>
              <a:buNone/>
            </a:pPr>
            <a:r>
              <a:rPr lang="en" sz="1800">
                <a:solidFill>
                  <a:srgbClr val="FFFFFF"/>
                </a:solidFill>
              </a:rPr>
              <a:t>The game is played through the eyes of V who is fully created and customized by the player.  CD Projekt Red have released a gameplay walkthrough of a small part of the game showing how it looks in its current state. </a:t>
            </a:r>
            <a:endParaRPr sz="1800">
              <a:solidFill>
                <a:srgbClr val="FFFFFF"/>
              </a:solidFill>
            </a:endParaRPr>
          </a:p>
        </p:txBody>
      </p:sp>
      <p:pic>
        <p:nvPicPr>
          <p:cNvPr id="120" name="Google Shape;120;p21"/>
          <p:cNvPicPr preferRelativeResize="0"/>
          <p:nvPr/>
        </p:nvPicPr>
        <p:blipFill>
          <a:blip r:embed="rId4">
            <a:alphaModFix/>
          </a:blip>
          <a:stretch>
            <a:fillRect/>
          </a:stretch>
        </p:blipFill>
        <p:spPr>
          <a:xfrm>
            <a:off x="7833825" y="3833450"/>
            <a:ext cx="1310050" cy="1310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